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8" r:id="rId2"/>
    <p:sldId id="3503" r:id="rId3"/>
    <p:sldId id="3584" r:id="rId4"/>
    <p:sldId id="3505" r:id="rId5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omic Sans MS" pitchFamily="66" charset="0"/>
        <a:ea typeface="HG丸ｺﾞｼｯｸM-PRO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omic Sans MS" pitchFamily="66" charset="0"/>
        <a:ea typeface="HG丸ｺﾞｼｯｸM-PRO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omic Sans MS" pitchFamily="66" charset="0"/>
        <a:ea typeface="HG丸ｺﾞｼｯｸM-PRO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omic Sans MS" pitchFamily="66" charset="0"/>
        <a:ea typeface="HG丸ｺﾞｼｯｸM-PRO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omic Sans MS" pitchFamily="66" charset="0"/>
        <a:ea typeface="HG丸ｺﾞｼｯｸM-PRO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Comic Sans MS" pitchFamily="66" charset="0"/>
        <a:ea typeface="HG丸ｺﾞｼｯｸM-PRO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Comic Sans MS" pitchFamily="66" charset="0"/>
        <a:ea typeface="HG丸ｺﾞｼｯｸM-PRO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Comic Sans MS" pitchFamily="66" charset="0"/>
        <a:ea typeface="HG丸ｺﾞｼｯｸM-PRO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Comic Sans MS" pitchFamily="66" charset="0"/>
        <a:ea typeface="HG丸ｺﾞｼｯｸM-PRO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CCCCFF"/>
    <a:srgbClr val="CCECFF"/>
    <a:srgbClr val="000066"/>
    <a:srgbClr val="FFFF66"/>
    <a:srgbClr val="FFCCFF"/>
    <a:srgbClr val="0033CC"/>
    <a:srgbClr val="99CCFF"/>
    <a:srgbClr val="FFCC00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85413" autoAdjust="0"/>
  </p:normalViewPr>
  <p:slideViewPr>
    <p:cSldViewPr snapToGrid="0">
      <p:cViewPr varScale="1">
        <p:scale>
          <a:sx n="60" d="100"/>
          <a:sy n="60" d="100"/>
        </p:scale>
        <p:origin x="11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1890" y="-90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8" y="14"/>
            <a:ext cx="3076583" cy="512465"/>
          </a:xfrm>
          <a:prstGeom prst="rect">
            <a:avLst/>
          </a:prstGeom>
        </p:spPr>
        <p:txBody>
          <a:bodyPr vert="horz" lIns="93983" tIns="46993" rIns="93983" bIns="4699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1073" y="14"/>
            <a:ext cx="3076583" cy="512465"/>
          </a:xfrm>
          <a:prstGeom prst="rect">
            <a:avLst/>
          </a:prstGeom>
        </p:spPr>
        <p:txBody>
          <a:bodyPr vert="horz" lIns="93983" tIns="46993" rIns="93983" bIns="46993" rtlCol="0"/>
          <a:lstStyle>
            <a:lvl1pPr algn="r">
              <a:defRPr sz="1200"/>
            </a:lvl1pPr>
          </a:lstStyle>
          <a:p>
            <a:fld id="{83F9DAA3-67D2-43AD-BB4E-50AF8A97B2DA}" type="datetimeFigureOut">
              <a:rPr kumimoji="1" lang="ja-JP" altLang="en-US" smtClean="0"/>
              <a:pPr/>
              <a:t>2020/9/21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8" y="9720529"/>
            <a:ext cx="3076583" cy="512465"/>
          </a:xfrm>
          <a:prstGeom prst="rect">
            <a:avLst/>
          </a:prstGeom>
        </p:spPr>
        <p:txBody>
          <a:bodyPr vert="horz" lIns="93983" tIns="46993" rIns="93983" bIns="4699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1073" y="9720529"/>
            <a:ext cx="3076583" cy="512465"/>
          </a:xfrm>
          <a:prstGeom prst="rect">
            <a:avLst/>
          </a:prstGeom>
        </p:spPr>
        <p:txBody>
          <a:bodyPr vert="horz" lIns="93983" tIns="46993" rIns="93983" bIns="46993" rtlCol="0" anchor="b"/>
          <a:lstStyle>
            <a:lvl1pPr algn="r">
              <a:defRPr sz="1200"/>
            </a:lvl1pPr>
          </a:lstStyle>
          <a:p>
            <a:fld id="{4ECBDD36-9EEF-4E21-BD27-A114FACD3C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22938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8" y="7"/>
            <a:ext cx="3076583" cy="510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24" tIns="46960" rIns="93924" bIns="46960" numCol="1" anchor="t" anchorCtr="0" compatLnSpc="1">
            <a:prstTxWarp prst="textNoShape">
              <a:avLst/>
            </a:prstTxWarp>
          </a:bodyPr>
          <a:lstStyle>
            <a:lvl1pPr defTabSz="939855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073" y="7"/>
            <a:ext cx="3076583" cy="510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24" tIns="46960" rIns="93924" bIns="46960" numCol="1" anchor="t" anchorCtr="0" compatLnSpc="1">
            <a:prstTxWarp prst="textNoShape">
              <a:avLst/>
            </a:prstTxWarp>
          </a:bodyPr>
          <a:lstStyle>
            <a:lvl1pPr algn="r" defTabSz="939855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348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5" y="4860268"/>
            <a:ext cx="5680101" cy="4607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24" tIns="46960" rIns="93924" bIns="469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dirty="0"/>
              <a:t>マスタ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8" y="9722160"/>
            <a:ext cx="3076583" cy="51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24" tIns="46960" rIns="93924" bIns="46960" numCol="1" anchor="b" anchorCtr="0" compatLnSpc="1">
            <a:prstTxWarp prst="textNoShape">
              <a:avLst/>
            </a:prstTxWarp>
          </a:bodyPr>
          <a:lstStyle>
            <a:lvl1pPr defTabSz="939855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073" y="9722160"/>
            <a:ext cx="3076583" cy="51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24" tIns="46960" rIns="93924" bIns="46960" numCol="1" anchor="b" anchorCtr="0" compatLnSpc="1">
            <a:prstTxWarp prst="textNoShape">
              <a:avLst/>
            </a:prstTxWarp>
          </a:bodyPr>
          <a:lstStyle>
            <a:lvl1pPr algn="r" defTabSz="939855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09E61A60-5FF4-4DD9-8C58-30809EE764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9130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MS UI Gothic" pitchFamily="5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MS UI Gothic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MS UI Gothic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MS UI Gothic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MS UI Gothic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4934"/>
            <a:fld id="{53D5FF96-60C7-406A-9648-817F6EC09033}" type="slidenum">
              <a:rPr lang="en-US" altLang="ja-JP" smtClean="0">
                <a:ea typeface="ＭＳ Ｐゴシック" charset="-128"/>
              </a:rPr>
              <a:pPr defTabSz="934934"/>
              <a:t>1</a:t>
            </a:fld>
            <a:endParaRPr lang="en-US" altLang="ja-JP" dirty="0">
              <a:ea typeface="ＭＳ Ｐゴシック" charset="-128"/>
            </a:endParaRPr>
          </a:p>
        </p:txBody>
      </p:sp>
      <p:sp>
        <p:nvSpPr>
          <p:cNvPr id="635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9013" y="768350"/>
            <a:ext cx="5121275" cy="3840163"/>
          </a:xfrm>
          <a:ln/>
        </p:spPr>
      </p:sp>
      <p:sp>
        <p:nvSpPr>
          <p:cNvPr id="635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1846438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7538"/>
            <a:fld id="{D8C32A00-CB84-498A-AF82-D40E2820BCF3}" type="slidenum">
              <a:rPr lang="en-US" altLang="ja-JP" smtClean="0">
                <a:ea typeface="ＭＳ Ｐゴシック" charset="-128"/>
              </a:rPr>
              <a:pPr defTabSz="937538"/>
              <a:t>2</a:t>
            </a:fld>
            <a:endParaRPr lang="en-US" altLang="ja-JP" dirty="0">
              <a:ea typeface="ＭＳ Ｐゴシック" charset="-128"/>
            </a:endParaRPr>
          </a:p>
        </p:txBody>
      </p:sp>
      <p:sp>
        <p:nvSpPr>
          <p:cNvPr id="81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27625" cy="3846513"/>
          </a:xfrm>
          <a:ln/>
        </p:spPr>
      </p:sp>
      <p:sp>
        <p:nvSpPr>
          <p:cNvPr id="819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68" y="4874320"/>
            <a:ext cx="5693347" cy="4617421"/>
          </a:xfrm>
          <a:noFill/>
          <a:ln/>
        </p:spPr>
        <p:txBody>
          <a:bodyPr/>
          <a:lstStyle/>
          <a:p>
            <a:pPr eaLnBrk="1" hangingPunct="1"/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62766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7538"/>
            <a:fld id="{D8C32A00-CB84-498A-AF82-D40E2820BCF3}" type="slidenum">
              <a:rPr lang="en-US" altLang="ja-JP" smtClean="0">
                <a:ea typeface="ＭＳ Ｐゴシック" charset="-128"/>
              </a:rPr>
              <a:pPr defTabSz="937538"/>
              <a:t>3</a:t>
            </a:fld>
            <a:endParaRPr lang="en-US" altLang="ja-JP" dirty="0">
              <a:ea typeface="ＭＳ Ｐゴシック" charset="-128"/>
            </a:endParaRPr>
          </a:p>
        </p:txBody>
      </p:sp>
      <p:sp>
        <p:nvSpPr>
          <p:cNvPr id="81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27625" cy="3846513"/>
          </a:xfrm>
          <a:ln/>
        </p:spPr>
      </p:sp>
      <p:sp>
        <p:nvSpPr>
          <p:cNvPr id="819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68" y="4874320"/>
            <a:ext cx="5693347" cy="4617421"/>
          </a:xfrm>
          <a:noFill/>
          <a:ln/>
        </p:spPr>
        <p:txBody>
          <a:bodyPr/>
          <a:lstStyle/>
          <a:p>
            <a:pPr eaLnBrk="1" hangingPunct="1"/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88237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7538"/>
            <a:fld id="{D8C32A00-CB84-498A-AF82-D40E2820BCF3}" type="slidenum">
              <a:rPr lang="en-US" altLang="ja-JP" smtClean="0">
                <a:ea typeface="ＭＳ Ｐゴシック" charset="-128"/>
              </a:rPr>
              <a:pPr defTabSz="937538"/>
              <a:t>4</a:t>
            </a:fld>
            <a:endParaRPr lang="en-US" altLang="ja-JP" dirty="0">
              <a:ea typeface="ＭＳ Ｐゴシック" charset="-128"/>
            </a:endParaRPr>
          </a:p>
        </p:txBody>
      </p:sp>
      <p:sp>
        <p:nvSpPr>
          <p:cNvPr id="81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27625" cy="3846513"/>
          </a:xfrm>
          <a:ln/>
        </p:spPr>
      </p:sp>
      <p:sp>
        <p:nvSpPr>
          <p:cNvPr id="819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68" y="4874320"/>
            <a:ext cx="5693347" cy="4617421"/>
          </a:xfrm>
          <a:noFill/>
          <a:ln/>
        </p:spPr>
        <p:txBody>
          <a:bodyPr/>
          <a:lstStyle/>
          <a:p>
            <a:pPr defTabSz="945732" eaLnBrk="1" hangingPunct="1"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35582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2B5A9-3B66-4E26-8773-88CE727743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7A22F-9AC3-4C6E-8D77-8CB2DE2470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586D6-2529-4C4E-90F0-BDE3CA2187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72A3F-C928-4AED-AE39-9DD227AB50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762AF-BFEF-4C62-849B-8FD67A4D2A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E6BAF-6D73-42D1-B0CF-17BDA6C2F4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8AE15-F31E-4D9B-8607-F69C6FAC746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3CDB2-406D-4886-9058-0A385F6DDE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E6125-96CE-407E-88E9-0D08C7C9709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5EE91-3AD9-4504-884A-00FF4FECA4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0FE12-96D7-48CD-8EF5-DAC1265DC3B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8C31F214-B1E0-45AB-AA31-1BE7604E0E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517317" y="1044642"/>
            <a:ext cx="6109365" cy="2656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ja-JP" altLang="en-US" sz="6600" dirty="0">
                <a:latin typeface="+mn-lt"/>
                <a:ea typeface="+mn-ea"/>
              </a:rPr>
              <a:t>問題解決法で</a:t>
            </a:r>
            <a:endParaRPr lang="en-US" altLang="ja-JP" sz="6600" dirty="0">
              <a:latin typeface="+mn-lt"/>
              <a:ea typeface="+mn-ea"/>
            </a:endParaRPr>
          </a:p>
          <a:p>
            <a:pPr algn="ctr">
              <a:lnSpc>
                <a:spcPct val="130000"/>
              </a:lnSpc>
            </a:pPr>
            <a:r>
              <a:rPr lang="ja-JP" altLang="en-US" sz="6600" dirty="0">
                <a:latin typeface="+mn-lt"/>
                <a:ea typeface="+mn-ea"/>
              </a:rPr>
              <a:t>道を切り拓け！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D7293A4-0B5A-493E-AFDA-F3B35723E1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58" y="4587240"/>
            <a:ext cx="8932883" cy="227076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en-US" altLang="ja-JP" sz="1600" dirty="0">
                <a:solidFill>
                  <a:schemeClr val="tx2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※</a:t>
            </a:r>
            <a:r>
              <a:rPr lang="ja-JP" altLang="en-US" sz="1600" dirty="0">
                <a:solidFill>
                  <a:schemeClr val="tx2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この資料は、以下の文献を参考に作成しました</a:t>
            </a:r>
            <a:endParaRPr lang="en-US" altLang="ja-JP" sz="1600" dirty="0">
              <a:solidFill>
                <a:schemeClr val="tx2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2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平井啓・本岡寛子 </a:t>
            </a:r>
            <a:r>
              <a:rPr lang="en-US" altLang="ja-JP" sz="1600" dirty="0">
                <a:solidFill>
                  <a:schemeClr val="tx2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(2020). </a:t>
            </a:r>
            <a:r>
              <a:rPr lang="ja-JP" altLang="en-US" sz="1600" dirty="0">
                <a:solidFill>
                  <a:schemeClr val="tx2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ワークシートで学ぶ問題解決療法　ちとせプレス</a:t>
            </a:r>
            <a:endParaRPr lang="en-US" altLang="ja-JP" sz="1600" dirty="0">
              <a:solidFill>
                <a:schemeClr val="tx2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2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平野裕一・土屋裕睦・荒井弘和 </a:t>
            </a:r>
            <a:r>
              <a:rPr lang="en-US" altLang="ja-JP" sz="1600" dirty="0">
                <a:solidFill>
                  <a:schemeClr val="tx2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(</a:t>
            </a:r>
            <a:r>
              <a:rPr lang="ja-JP" altLang="en-US" sz="1600" dirty="0">
                <a:solidFill>
                  <a:schemeClr val="tx2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編</a:t>
            </a:r>
            <a:r>
              <a:rPr lang="en-US" altLang="ja-JP" sz="1600" dirty="0">
                <a:solidFill>
                  <a:schemeClr val="tx2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) (2019). </a:t>
            </a:r>
            <a:r>
              <a:rPr lang="ja-JP" altLang="en-US" sz="1600" dirty="0">
                <a:solidFill>
                  <a:schemeClr val="tx2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グッドコーチになるためのココロエ　培風館</a:t>
            </a:r>
            <a:endParaRPr lang="en-US" altLang="ja-JP" sz="1600" dirty="0">
              <a:solidFill>
                <a:schemeClr val="tx2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 smtClean="0">
                <a:solidFill>
                  <a:schemeClr val="tx2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伊藤</a:t>
            </a:r>
            <a:r>
              <a:rPr lang="ja-JP" altLang="en-US" sz="1600" dirty="0">
                <a:solidFill>
                  <a:schemeClr val="tx2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絵美 </a:t>
            </a:r>
            <a:r>
              <a:rPr lang="en-US" altLang="ja-JP" sz="160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(2016). </a:t>
            </a:r>
            <a:r>
              <a:rPr lang="ja-JP" altLang="en-US" sz="1600" dirty="0">
                <a:solidFill>
                  <a:schemeClr val="tx2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伊藤絵美の認知行動療法入門講義 下巻　公益財団法人矯正協会</a:t>
            </a:r>
            <a:endParaRPr lang="en-US" altLang="ja-JP" sz="1600" dirty="0">
              <a:solidFill>
                <a:schemeClr val="tx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2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伊藤絵美</a:t>
            </a:r>
            <a:r>
              <a:rPr lang="en-US" altLang="ja-JP" sz="160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(2011). </a:t>
            </a:r>
            <a:r>
              <a:rPr lang="ja-JP" altLang="en-US" sz="1600" dirty="0">
                <a:solidFill>
                  <a:schemeClr val="tx2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ケアする人も楽になる認知行動療法入門 </a:t>
            </a:r>
            <a:r>
              <a:rPr lang="en-US" altLang="ja-JP" sz="160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BOOK 1</a:t>
            </a:r>
            <a:r>
              <a:rPr lang="ja-JP" altLang="en-US" sz="1600" dirty="0">
                <a:solidFill>
                  <a:schemeClr val="tx2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　医学</a:t>
            </a:r>
            <a:r>
              <a:rPr lang="ja-JP" altLang="en-US" sz="1600" dirty="0" smtClean="0">
                <a:solidFill>
                  <a:schemeClr val="tx2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書院</a:t>
            </a:r>
            <a:endParaRPr lang="en-US" altLang="ja-JP" sz="1600" dirty="0">
              <a:solidFill>
                <a:schemeClr val="tx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951650FF-A505-4D60-881D-BC8F919266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212" y="0"/>
            <a:ext cx="9158212" cy="523220"/>
          </a:xfrm>
          <a:prstGeom prst="rect">
            <a:avLst/>
          </a:prstGeom>
          <a:solidFill>
            <a:srgbClr val="FF9900">
              <a:alpha val="50196"/>
            </a:srgbClr>
          </a:solidFill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荒井弘和｜法政大学文学部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0"/>
          <p:cNvSpPr>
            <a:spLocks noChangeArrowheads="1"/>
          </p:cNvSpPr>
          <p:nvPr/>
        </p:nvSpPr>
        <p:spPr bwMode="auto">
          <a:xfrm>
            <a:off x="-14212" y="0"/>
            <a:ext cx="9158212" cy="523220"/>
          </a:xfrm>
          <a:prstGeom prst="rect">
            <a:avLst/>
          </a:prstGeom>
          <a:solidFill>
            <a:srgbClr val="FF9900">
              <a:alpha val="50196"/>
            </a:srgbClr>
          </a:solidFill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問題解決法：行動で問題を解決する</a:t>
            </a:r>
            <a:endParaRPr lang="ja-JP" altLang="en-US" sz="3600" dirty="0"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F92CC1A-7B35-4028-A578-3DDD96F9F970}"/>
              </a:ext>
            </a:extLst>
          </p:cNvPr>
          <p:cNvSpPr/>
          <p:nvPr/>
        </p:nvSpPr>
        <p:spPr>
          <a:xfrm>
            <a:off x="-29540" y="635592"/>
            <a:ext cx="9158212" cy="3970318"/>
          </a:xfrm>
          <a:prstGeom prst="rect">
            <a:avLst/>
          </a:prstGeom>
          <a:solidFill>
            <a:srgbClr val="003300"/>
          </a:solidFill>
        </p:spPr>
        <p:txBody>
          <a:bodyPr wrap="square">
            <a:spAutoFit/>
          </a:bodyPr>
          <a:lstStyle/>
          <a:p>
            <a:pPr>
              <a:lnSpc>
                <a:spcPct val="300000"/>
              </a:lnSpc>
              <a:defRPr/>
            </a:pPr>
            <a:r>
              <a:rPr lang="ja-JP" altLang="en-US" sz="2800" dirty="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●</a:t>
            </a:r>
            <a:r>
              <a:rPr lang="ja-JP" altLang="en-US" sz="2800" dirty="0">
                <a:solidFill>
                  <a:srgbClr val="FFFF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問題解決法</a:t>
            </a:r>
            <a:r>
              <a:rPr lang="ja-JP" altLang="en-US" sz="2800" dirty="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は、</a:t>
            </a:r>
            <a:r>
              <a:rPr lang="ja-JP" altLang="en-US" sz="2800" dirty="0">
                <a:solidFill>
                  <a:srgbClr val="FFFF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行動</a:t>
            </a:r>
            <a:r>
              <a:rPr lang="ja-JP" altLang="en-US" sz="2800" dirty="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に焦点を当てた技法</a:t>
            </a:r>
            <a:endParaRPr lang="en-US" altLang="ja-JP" sz="2800" dirty="0">
              <a:solidFill>
                <a:schemeClr val="bg1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>
              <a:lnSpc>
                <a:spcPct val="300000"/>
              </a:lnSpc>
              <a:defRPr/>
            </a:pPr>
            <a:r>
              <a:rPr lang="ja-JP" altLang="en-US" sz="2800" dirty="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●</a:t>
            </a:r>
            <a:r>
              <a:rPr lang="ja-JP" altLang="en-US" sz="2800" dirty="0">
                <a:solidFill>
                  <a:srgbClr val="FFFF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問題解決 </a:t>
            </a:r>
            <a:r>
              <a:rPr lang="ja-JP" altLang="en-US" sz="2800" dirty="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＝</a:t>
            </a:r>
            <a:r>
              <a:rPr lang="ja-JP" altLang="en-US" sz="2800" dirty="0">
                <a:solidFill>
                  <a:srgbClr val="FFFF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「問題の理解」</a:t>
            </a:r>
            <a:r>
              <a:rPr lang="ja-JP" altLang="en-US" sz="2800" dirty="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＋</a:t>
            </a:r>
            <a:r>
              <a:rPr lang="ja-JP" altLang="en-US" sz="2800" dirty="0">
                <a:solidFill>
                  <a:srgbClr val="FFFF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「解決法の探索」</a:t>
            </a:r>
          </a:p>
          <a:p>
            <a:pPr>
              <a:lnSpc>
                <a:spcPct val="300000"/>
              </a:lnSpc>
              <a:defRPr/>
            </a:pPr>
            <a:r>
              <a:rPr lang="ja-JP" altLang="en-US" sz="2800" dirty="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　初心者は「解決」に走る「どうしようか？」</a:t>
            </a:r>
          </a:p>
        </p:txBody>
      </p:sp>
      <p:sp>
        <p:nvSpPr>
          <p:cNvPr id="7" name="AutoShape 3">
            <a:extLst>
              <a:ext uri="{FF2B5EF4-FFF2-40B4-BE49-F238E27FC236}">
                <a16:creationId xmlns:a16="http://schemas.microsoft.com/office/drawing/2014/main" id="{1041E3D8-2EF9-4E48-A97B-9EC6D0441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857" y="4526279"/>
            <a:ext cx="8716715" cy="1695685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50000"/>
              </a:lnSpc>
              <a:defRPr/>
            </a:pPr>
            <a:r>
              <a:rPr lang="en-US" altLang="ja-JP" sz="3200" dirty="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…</a:t>
            </a:r>
            <a:r>
              <a:rPr lang="ja-JP" altLang="en-US" sz="3200" dirty="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そうではなく</a:t>
            </a:r>
            <a:endParaRPr lang="en-US" altLang="ja-JP" sz="3200" dirty="0">
              <a:solidFill>
                <a:schemeClr val="bg1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ja-JP" altLang="en-US" sz="3200" dirty="0">
                <a:solidFill>
                  <a:srgbClr val="FFFF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「どうなっているのかな？」</a:t>
            </a:r>
            <a:r>
              <a:rPr lang="ja-JP" altLang="en-US" sz="3200" dirty="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を考える</a:t>
            </a:r>
          </a:p>
        </p:txBody>
      </p:sp>
      <p:pic>
        <p:nvPicPr>
          <p:cNvPr id="7174" name="Picture 6" descr="MRI・CTスキャンのイラスト（女性）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427" y="-76200"/>
            <a:ext cx="2313305" cy="1701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心臓検診のイラスト（学校の健康診断）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597" y="4086713"/>
            <a:ext cx="1597025" cy="1429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418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0"/>
          <p:cNvSpPr>
            <a:spLocks noChangeArrowheads="1"/>
          </p:cNvSpPr>
          <p:nvPr/>
        </p:nvSpPr>
        <p:spPr bwMode="auto">
          <a:xfrm>
            <a:off x="-14212" y="0"/>
            <a:ext cx="9158212" cy="523220"/>
          </a:xfrm>
          <a:prstGeom prst="rect">
            <a:avLst/>
          </a:prstGeom>
          <a:solidFill>
            <a:srgbClr val="FF9900">
              <a:alpha val="50196"/>
            </a:srgbClr>
          </a:solidFill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800" dirty="0" smtClean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問題</a:t>
            </a:r>
            <a:r>
              <a:rPr lang="ja-JP" altLang="en-US" sz="2800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解決法：問題を理解する</a:t>
            </a:r>
            <a:endParaRPr lang="ja-JP" altLang="en-US" sz="3600" dirty="0"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F92CC1A-7B35-4028-A578-3DDD96F9F970}"/>
              </a:ext>
            </a:extLst>
          </p:cNvPr>
          <p:cNvSpPr/>
          <p:nvPr/>
        </p:nvSpPr>
        <p:spPr>
          <a:xfrm>
            <a:off x="-29540" y="528912"/>
            <a:ext cx="9158212" cy="4764766"/>
          </a:xfrm>
          <a:prstGeom prst="rect">
            <a:avLst/>
          </a:prstGeom>
          <a:solidFill>
            <a:srgbClr val="003300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ja-JP" sz="2800" dirty="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1</a:t>
            </a:r>
            <a:r>
              <a:rPr lang="ja-JP" altLang="en-US" sz="2800" dirty="0" err="1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．</a:t>
            </a:r>
            <a:r>
              <a:rPr lang="ja-JP" altLang="en-US" sz="2800" dirty="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まずは、</a:t>
            </a:r>
            <a:r>
              <a:rPr lang="ja-JP" altLang="en-US" sz="2800" dirty="0">
                <a:solidFill>
                  <a:srgbClr val="FFFF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課題を翻訳する </a:t>
            </a:r>
            <a:r>
              <a:rPr lang="en-US" altLang="ja-JP" sz="2800" dirty="0">
                <a:solidFill>
                  <a:srgbClr val="FFFF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(</a:t>
            </a:r>
            <a:r>
              <a:rPr lang="zh-TW" altLang="en-US" sz="2800" dirty="0">
                <a:solidFill>
                  <a:srgbClr val="FFFF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行動的翻訳</a:t>
            </a:r>
            <a:r>
              <a:rPr lang="en-US" altLang="zh-TW" sz="2800" dirty="0">
                <a:solidFill>
                  <a:srgbClr val="FFFF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)</a:t>
            </a:r>
            <a:endParaRPr lang="en-US" altLang="zh-TW" sz="2800" dirty="0">
              <a:solidFill>
                <a:srgbClr val="FFFF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ja-JP" altLang="en-US" dirty="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　＝あいまいな目標を具体的で行動のレベルに</a:t>
            </a:r>
            <a:r>
              <a:rPr lang="ja-JP" altLang="en-US" dirty="0" smtClean="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落とし込む</a:t>
            </a:r>
            <a:endParaRPr lang="en-US" altLang="ja-JP" dirty="0" smtClean="0">
              <a:solidFill>
                <a:schemeClr val="bg1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ja-JP" altLang="en-US" dirty="0" smtClean="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　</a:t>
            </a:r>
            <a:r>
              <a:rPr lang="ja-JP" altLang="en-US" sz="2000" dirty="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　</a:t>
            </a:r>
            <a:r>
              <a:rPr lang="en-US" altLang="ja-JP" sz="20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×</a:t>
            </a:r>
            <a:r>
              <a:rPr lang="ja-JP" altLang="en-US" sz="2000" dirty="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「ジャンプがうまくなりたい」</a:t>
            </a:r>
            <a:endParaRPr lang="en-US" altLang="ja-JP" sz="200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ja-JP" sz="2800" dirty="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2</a:t>
            </a:r>
            <a:r>
              <a:rPr lang="ja-JP" altLang="en-US" sz="2800" dirty="0" err="1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．</a:t>
            </a:r>
            <a:r>
              <a:rPr lang="ja-JP" altLang="en-US" sz="2800" dirty="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そして、</a:t>
            </a:r>
            <a:r>
              <a:rPr lang="zh-TW" altLang="en-US" sz="2800" dirty="0">
                <a:solidFill>
                  <a:srgbClr val="FFFF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課題</a:t>
            </a:r>
            <a:r>
              <a:rPr lang="ja-JP" altLang="en-US" sz="2800" dirty="0">
                <a:solidFill>
                  <a:srgbClr val="FFFF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を分解する</a:t>
            </a:r>
            <a:endParaRPr lang="en-US" altLang="zh-TW" sz="2800" dirty="0">
              <a:solidFill>
                <a:srgbClr val="FFFF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ja-JP" altLang="en-US" dirty="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　＝標的とする行動を個々の構成要素に分ける</a:t>
            </a:r>
            <a:endParaRPr lang="en-US" altLang="ja-JP" dirty="0">
              <a:solidFill>
                <a:schemeClr val="bg1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ja-JP" altLang="en-US" sz="1900" dirty="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「ルッツジャンプの踏み切りがうまくなりたい」</a:t>
            </a:r>
            <a:endParaRPr lang="en-US" altLang="ja-JP" sz="1900" dirty="0">
              <a:solidFill>
                <a:schemeClr val="bg1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ja-JP" altLang="en-US" sz="1900" dirty="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「ジャンプの助走速度を上げることでジャンプの高さを、頭ひとつ分高くしたい」「終盤で疲れてきたときのジャンプが、回転不足と判定されないようにしたい」</a:t>
            </a:r>
            <a:endParaRPr lang="en-US" altLang="ja-JP" sz="1900" dirty="0">
              <a:solidFill>
                <a:schemeClr val="bg1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ja-JP" altLang="en-US" sz="1900" dirty="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「大勢の観客がいる中でも、冷静にジャンプできるようになりたい</a:t>
            </a:r>
            <a:r>
              <a:rPr lang="ja-JP" altLang="en-US" sz="1900" dirty="0" smtClean="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」</a:t>
            </a:r>
            <a:endParaRPr lang="ja-JP" altLang="en-US" sz="1900" dirty="0">
              <a:solidFill>
                <a:schemeClr val="bg1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pic>
        <p:nvPicPr>
          <p:cNvPr id="8" name="Picture 6" descr="ã¢ã¯ã»ã«ã¸ã£ã³ãããã¦ããã¹ã±ã¼ãé¸æã®ã¤ã©ã¹ã">
            <a:extLst>
              <a:ext uri="{FF2B5EF4-FFF2-40B4-BE49-F238E27FC236}">
                <a16:creationId xmlns:a16="http://schemas.microsoft.com/office/drawing/2014/main" id="{DD7D08CD-07CB-4458-A106-DFDDAFCA68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9114" y="1767054"/>
            <a:ext cx="1692709" cy="2058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3">
            <a:extLst>
              <a:ext uri="{FF2B5EF4-FFF2-40B4-BE49-F238E27FC236}">
                <a16:creationId xmlns:a16="http://schemas.microsoft.com/office/drawing/2014/main" id="{1401F038-A183-41E5-93F1-6CA4AEE5FD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078" y="5293893"/>
            <a:ext cx="7882976" cy="1475874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50000"/>
              </a:lnSpc>
              <a:defRPr/>
            </a:pPr>
            <a:r>
              <a:rPr lang="ja-JP" altLang="en-US" sz="3200" dirty="0" smtClean="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問題</a:t>
            </a:r>
            <a:r>
              <a:rPr lang="ja-JP" altLang="en-US" sz="3200" dirty="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が</a:t>
            </a:r>
            <a:r>
              <a:rPr lang="ja-JP" altLang="en-US" sz="3200" dirty="0">
                <a:solidFill>
                  <a:srgbClr val="FFFF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改善された状況</a:t>
            </a:r>
            <a:r>
              <a:rPr lang="ja-JP" altLang="en-US" sz="3200" dirty="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をイメージ</a:t>
            </a:r>
            <a:r>
              <a:rPr lang="ja-JP" altLang="en-US" sz="3200" dirty="0" smtClean="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する</a:t>
            </a:r>
            <a:endParaRPr lang="en-US" altLang="ja-JP" sz="3200" dirty="0" smtClean="0">
              <a:solidFill>
                <a:schemeClr val="bg1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ja-JP" altLang="en-US" sz="3200" dirty="0" smtClean="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「</a:t>
            </a:r>
            <a:r>
              <a:rPr lang="ja-JP" altLang="en-US" sz="3200" dirty="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どうしたいか？」「どうあるべきか？」</a:t>
            </a:r>
            <a:endParaRPr lang="en-US" altLang="ja-JP" sz="320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62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-14212" y="0"/>
            <a:ext cx="9158212" cy="523220"/>
          </a:xfrm>
          <a:prstGeom prst="rect">
            <a:avLst/>
          </a:prstGeom>
          <a:solidFill>
            <a:srgbClr val="FF9900">
              <a:alpha val="50196"/>
            </a:srgbClr>
          </a:solidFill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800" smtClean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問題</a:t>
            </a:r>
            <a:r>
              <a:rPr lang="ja-JP" altLang="en-US" sz="2800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解決法：理解してから解決へ</a:t>
            </a:r>
            <a:endParaRPr lang="ja-JP" altLang="en-US" sz="3600" dirty="0"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89CA685-76B5-4EE2-9A0A-A1BEB0D0A407}"/>
              </a:ext>
            </a:extLst>
          </p:cNvPr>
          <p:cNvSpPr/>
          <p:nvPr/>
        </p:nvSpPr>
        <p:spPr>
          <a:xfrm>
            <a:off x="102812" y="544446"/>
            <a:ext cx="8947667" cy="4401205"/>
          </a:xfrm>
          <a:prstGeom prst="rect">
            <a:avLst/>
          </a:prstGeom>
          <a:solidFill>
            <a:srgbClr val="003300"/>
          </a:solidFill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  <a:defRPr/>
            </a:pPr>
            <a:r>
              <a:rPr lang="en-US" altLang="ja-JP" sz="280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  <a:r>
              <a:rPr lang="ja-JP" altLang="en-US" sz="2800" dirty="0" err="1" smtClean="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．</a:t>
            </a:r>
            <a:r>
              <a:rPr lang="ja-JP" altLang="en-US" sz="2800" dirty="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実験のための</a:t>
            </a:r>
            <a:r>
              <a:rPr lang="ja-JP" altLang="en-US" sz="2800" dirty="0">
                <a:solidFill>
                  <a:srgbClr val="FFFF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具体的な実行計画</a:t>
            </a:r>
            <a:r>
              <a:rPr lang="ja-JP" altLang="en-US" sz="2800" dirty="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を立てる</a:t>
            </a:r>
            <a:endParaRPr lang="en-US" altLang="ja-JP" sz="280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250000"/>
              </a:lnSpc>
              <a:defRPr/>
            </a:pPr>
            <a:r>
              <a:rPr lang="ja-JP" altLang="en-US" sz="2800" dirty="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・</a:t>
            </a:r>
            <a:r>
              <a:rPr lang="ja-JP" altLang="en-US" sz="2800" dirty="0">
                <a:solidFill>
                  <a:srgbClr val="FFFF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スモールステップ</a:t>
            </a:r>
            <a:r>
              <a:rPr lang="ja-JP" altLang="en-US" sz="2800" dirty="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で進める</a:t>
            </a:r>
          </a:p>
          <a:p>
            <a:pPr>
              <a:lnSpc>
                <a:spcPct val="250000"/>
              </a:lnSpc>
              <a:defRPr/>
            </a:pPr>
            <a:r>
              <a:rPr lang="ja-JP" altLang="en-US" sz="2800" dirty="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・</a:t>
            </a:r>
            <a:r>
              <a:rPr lang="ja-JP" altLang="en-US" sz="2800" dirty="0">
                <a:solidFill>
                  <a:srgbClr val="FFFF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行動のレパートリー</a:t>
            </a:r>
            <a:r>
              <a:rPr lang="ja-JP" altLang="en-US" sz="2800" dirty="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を増やす</a:t>
            </a:r>
          </a:p>
          <a:p>
            <a:pPr>
              <a:lnSpc>
                <a:spcPct val="250000"/>
              </a:lnSpc>
              <a:defRPr/>
            </a:pPr>
            <a:r>
              <a:rPr lang="ja-JP" altLang="en-US" sz="2800" dirty="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・</a:t>
            </a:r>
            <a:r>
              <a:rPr lang="ja-JP" altLang="en-US" sz="2800" dirty="0">
                <a:solidFill>
                  <a:srgbClr val="FFFF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「実験してみること」</a:t>
            </a:r>
            <a:r>
              <a:rPr lang="ja-JP" altLang="en-US" sz="2800" dirty="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が重要  </a:t>
            </a:r>
            <a:r>
              <a:rPr lang="ja-JP" altLang="en-US" sz="2000" dirty="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「うまくやること」ではない</a:t>
            </a:r>
            <a:endParaRPr lang="en-US" altLang="ja-JP" sz="280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AutoShape 3">
            <a:extLst>
              <a:ext uri="{FF2B5EF4-FFF2-40B4-BE49-F238E27FC236}">
                <a16:creationId xmlns:a16="http://schemas.microsoft.com/office/drawing/2014/main" id="{1401F038-A183-41E5-93F1-6CA4AEE5FD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287" y="4791537"/>
            <a:ext cx="8716715" cy="1301608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50000"/>
              </a:lnSpc>
              <a:defRPr/>
            </a:pPr>
            <a:r>
              <a:rPr lang="ja-JP" altLang="en-US" sz="3200" dirty="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そして、どうだったか</a:t>
            </a:r>
            <a:r>
              <a:rPr lang="ja-JP" altLang="en-US" sz="3200" dirty="0">
                <a:solidFill>
                  <a:srgbClr val="FFFF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振り返る</a:t>
            </a:r>
            <a:endParaRPr lang="en-US" altLang="ja-JP" sz="3200" dirty="0">
              <a:solidFill>
                <a:srgbClr val="FFFF00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ja-JP" altLang="en-US" sz="3200" dirty="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問題解決を 粘りに粘って 続けることが大事</a:t>
            </a:r>
            <a:endParaRPr lang="en-US" altLang="ja-JP" sz="320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3" name="Picture 12" descr="å¬å­£ãªãªã³ããã¯ã®ã¤ã©ã¹ãããã£ã®ã¥ã¢ã¹ã±ã¼ãã»ãã¢ã">
            <a:extLst>
              <a:ext uri="{FF2B5EF4-FFF2-40B4-BE49-F238E27FC236}">
                <a16:creationId xmlns:a16="http://schemas.microsoft.com/office/drawing/2014/main" id="{0D0E518C-EDEB-493F-8876-B6828EB8BE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308" y="1817807"/>
            <a:ext cx="1998262" cy="2270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29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  <p:bldP spid="12" grpId="0" animBg="1"/>
    </p:bld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ユーザー定義 4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28686</TotalTime>
  <Words>199</Words>
  <Application>Microsoft Office PowerPoint</Application>
  <PresentationFormat>画面に合わせる (4:3)</PresentationFormat>
  <Paragraphs>36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HG丸ｺﾞｼｯｸM-PRO</vt:lpstr>
      <vt:lpstr>ＭＳ Ｐゴシック</vt:lpstr>
      <vt:lpstr>MS UI Gothic</vt:lpstr>
      <vt:lpstr>メイリオ</vt:lpstr>
      <vt:lpstr>Arial</vt:lpstr>
      <vt:lpstr>Comic Sans MS</vt:lpstr>
      <vt:lpstr>Segoe UI</vt:lpstr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荒井弘和</dc:creator>
  <cp:lastModifiedBy>Windows User</cp:lastModifiedBy>
  <cp:revision>3646</cp:revision>
  <cp:lastPrinted>2020-09-15T12:39:07Z</cp:lastPrinted>
  <dcterms:created xsi:type="dcterms:W3CDTF">2010-02-16T04:46:54Z</dcterms:created>
  <dcterms:modified xsi:type="dcterms:W3CDTF">2020-09-21T11:27:15Z</dcterms:modified>
</cp:coreProperties>
</file>