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3851" r:id="rId2"/>
    <p:sldId id="3850" r:id="rId3"/>
    <p:sldId id="3599" r:id="rId4"/>
    <p:sldId id="3601" r:id="rId5"/>
    <p:sldId id="3602" r:id="rId6"/>
    <p:sldId id="3603" r:id="rId7"/>
    <p:sldId id="3604" r:id="rId8"/>
    <p:sldId id="3605" r:id="rId9"/>
    <p:sldId id="3606" r:id="rId10"/>
    <p:sldId id="3633" r:id="rId11"/>
    <p:sldId id="3634" r:id="rId12"/>
    <p:sldId id="3635" r:id="rId13"/>
    <p:sldId id="3636" r:id="rId14"/>
    <p:sldId id="3648" r:id="rId15"/>
    <p:sldId id="3607" r:id="rId16"/>
    <p:sldId id="262" r:id="rId17"/>
    <p:sldId id="3647" r:id="rId18"/>
    <p:sldId id="3650" r:id="rId19"/>
    <p:sldId id="3649" r:id="rId20"/>
    <p:sldId id="3651" r:id="rId21"/>
    <p:sldId id="3652" r:id="rId22"/>
    <p:sldId id="3654" r:id="rId23"/>
    <p:sldId id="3653" r:id="rId24"/>
    <p:sldId id="3646" r:id="rId25"/>
    <p:sldId id="3608" r:id="rId26"/>
    <p:sldId id="3698" r:id="rId27"/>
    <p:sldId id="3656" r:id="rId28"/>
    <p:sldId id="3699" r:id="rId29"/>
    <p:sldId id="3700" r:id="rId30"/>
    <p:sldId id="3657" r:id="rId31"/>
    <p:sldId id="3658" r:id="rId32"/>
    <p:sldId id="3609" r:id="rId33"/>
    <p:sldId id="3659" r:id="rId34"/>
    <p:sldId id="3662" r:id="rId35"/>
    <p:sldId id="3350" r:id="rId36"/>
    <p:sldId id="3663" r:id="rId37"/>
    <p:sldId id="3660" r:id="rId38"/>
    <p:sldId id="3661" r:id="rId39"/>
  </p:sldIdLst>
  <p:sldSz cx="9144000" cy="6858000" type="screen4x3"/>
  <p:notesSz cx="6821488" cy="9956800"/>
  <p:defaultTextStyle>
    <a:defPPr>
      <a:defRPr lang="ja-JP"/>
    </a:defPPr>
    <a:lvl1pPr algn="l" rtl="0" fontAlgn="base">
      <a:spcBef>
        <a:spcPct val="0"/>
      </a:spcBef>
      <a:spcAft>
        <a:spcPct val="0"/>
      </a:spcAft>
      <a:defRPr kumimoji="1" sz="2400" kern="1200">
        <a:solidFill>
          <a:schemeClr val="tx1"/>
        </a:solidFill>
        <a:latin typeface="Comic Sans MS" pitchFamily="66" charset="0"/>
        <a:ea typeface="HG丸ｺﾞｼｯｸM-PRO" pitchFamily="50" charset="-128"/>
        <a:cs typeface="+mn-cs"/>
      </a:defRPr>
    </a:lvl1pPr>
    <a:lvl2pPr marL="457200" algn="l" rtl="0" fontAlgn="base">
      <a:spcBef>
        <a:spcPct val="0"/>
      </a:spcBef>
      <a:spcAft>
        <a:spcPct val="0"/>
      </a:spcAft>
      <a:defRPr kumimoji="1" sz="2400" kern="1200">
        <a:solidFill>
          <a:schemeClr val="tx1"/>
        </a:solidFill>
        <a:latin typeface="Comic Sans MS" pitchFamily="66" charset="0"/>
        <a:ea typeface="HG丸ｺﾞｼｯｸM-PRO" pitchFamily="50" charset="-128"/>
        <a:cs typeface="+mn-cs"/>
      </a:defRPr>
    </a:lvl2pPr>
    <a:lvl3pPr marL="914400" algn="l" rtl="0" fontAlgn="base">
      <a:spcBef>
        <a:spcPct val="0"/>
      </a:spcBef>
      <a:spcAft>
        <a:spcPct val="0"/>
      </a:spcAft>
      <a:defRPr kumimoji="1" sz="2400" kern="1200">
        <a:solidFill>
          <a:schemeClr val="tx1"/>
        </a:solidFill>
        <a:latin typeface="Comic Sans MS" pitchFamily="66" charset="0"/>
        <a:ea typeface="HG丸ｺﾞｼｯｸM-PRO" pitchFamily="50" charset="-128"/>
        <a:cs typeface="+mn-cs"/>
      </a:defRPr>
    </a:lvl3pPr>
    <a:lvl4pPr marL="1371600" algn="l" rtl="0" fontAlgn="base">
      <a:spcBef>
        <a:spcPct val="0"/>
      </a:spcBef>
      <a:spcAft>
        <a:spcPct val="0"/>
      </a:spcAft>
      <a:defRPr kumimoji="1" sz="2400" kern="1200">
        <a:solidFill>
          <a:schemeClr val="tx1"/>
        </a:solidFill>
        <a:latin typeface="Comic Sans MS" pitchFamily="66" charset="0"/>
        <a:ea typeface="HG丸ｺﾞｼｯｸM-PRO" pitchFamily="50" charset="-128"/>
        <a:cs typeface="+mn-cs"/>
      </a:defRPr>
    </a:lvl4pPr>
    <a:lvl5pPr marL="1828800" algn="l" rtl="0" fontAlgn="base">
      <a:spcBef>
        <a:spcPct val="0"/>
      </a:spcBef>
      <a:spcAft>
        <a:spcPct val="0"/>
      </a:spcAft>
      <a:defRPr kumimoji="1" sz="2400" kern="1200">
        <a:solidFill>
          <a:schemeClr val="tx1"/>
        </a:solidFill>
        <a:latin typeface="Comic Sans MS" pitchFamily="66" charset="0"/>
        <a:ea typeface="HG丸ｺﾞｼｯｸM-PRO" pitchFamily="50" charset="-128"/>
        <a:cs typeface="+mn-cs"/>
      </a:defRPr>
    </a:lvl5pPr>
    <a:lvl6pPr marL="2286000" algn="l" defTabSz="914400" rtl="0" eaLnBrk="1" latinLnBrk="0" hangingPunct="1">
      <a:defRPr kumimoji="1" sz="2400" kern="1200">
        <a:solidFill>
          <a:schemeClr val="tx1"/>
        </a:solidFill>
        <a:latin typeface="Comic Sans MS" pitchFamily="66" charset="0"/>
        <a:ea typeface="HG丸ｺﾞｼｯｸM-PRO" pitchFamily="50" charset="-128"/>
        <a:cs typeface="+mn-cs"/>
      </a:defRPr>
    </a:lvl6pPr>
    <a:lvl7pPr marL="2743200" algn="l" defTabSz="914400" rtl="0" eaLnBrk="1" latinLnBrk="0" hangingPunct="1">
      <a:defRPr kumimoji="1" sz="2400" kern="1200">
        <a:solidFill>
          <a:schemeClr val="tx1"/>
        </a:solidFill>
        <a:latin typeface="Comic Sans MS" pitchFamily="66" charset="0"/>
        <a:ea typeface="HG丸ｺﾞｼｯｸM-PRO" pitchFamily="50" charset="-128"/>
        <a:cs typeface="+mn-cs"/>
      </a:defRPr>
    </a:lvl7pPr>
    <a:lvl8pPr marL="3200400" algn="l" defTabSz="914400" rtl="0" eaLnBrk="1" latinLnBrk="0" hangingPunct="1">
      <a:defRPr kumimoji="1" sz="2400" kern="1200">
        <a:solidFill>
          <a:schemeClr val="tx1"/>
        </a:solidFill>
        <a:latin typeface="Comic Sans MS" pitchFamily="66" charset="0"/>
        <a:ea typeface="HG丸ｺﾞｼｯｸM-PRO" pitchFamily="50" charset="-128"/>
        <a:cs typeface="+mn-cs"/>
      </a:defRPr>
    </a:lvl8pPr>
    <a:lvl9pPr marL="3657600" algn="l" defTabSz="914400" rtl="0" eaLnBrk="1" latinLnBrk="0" hangingPunct="1">
      <a:defRPr kumimoji="1" sz="2400" kern="1200">
        <a:solidFill>
          <a:schemeClr val="tx1"/>
        </a:solidFill>
        <a:latin typeface="Comic Sans MS" pitchFamily="66" charset="0"/>
        <a:ea typeface="HG丸ｺﾞｼｯｸM-PRO"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7" userDrawn="1">
          <p15:clr>
            <a:srgbClr val="A4A3A4"/>
          </p15:clr>
        </p15:guide>
        <p15:guide id="2" pos="215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9900"/>
    <a:srgbClr val="CC0000"/>
    <a:srgbClr val="003300"/>
    <a:srgbClr val="660033"/>
    <a:srgbClr val="A50021"/>
    <a:srgbClr val="660066"/>
    <a:srgbClr val="000066"/>
    <a:srgbClr val="CC330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26" autoAdjust="0"/>
    <p:restoredTop sz="81818" autoAdjust="0"/>
  </p:normalViewPr>
  <p:slideViewPr>
    <p:cSldViewPr snapToGrid="0">
      <p:cViewPr varScale="1">
        <p:scale>
          <a:sx n="93" d="100"/>
          <a:sy n="93" d="100"/>
        </p:scale>
        <p:origin x="243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78" d="100"/>
          <a:sy n="78" d="100"/>
        </p:scale>
        <p:origin x="3984" y="54"/>
      </p:cViewPr>
      <p:guideLst>
        <p:guide orient="horz" pos="3137"/>
        <p:guide pos="215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スライド番号プレースホルダ 4"/>
          <p:cNvSpPr>
            <a:spLocks noGrp="1"/>
          </p:cNvSpPr>
          <p:nvPr>
            <p:ph type="sldNum" sz="quarter" idx="3"/>
          </p:nvPr>
        </p:nvSpPr>
        <p:spPr>
          <a:xfrm>
            <a:off x="3863729" y="9456675"/>
            <a:ext cx="2956189" cy="498553"/>
          </a:xfrm>
          <a:prstGeom prst="rect">
            <a:avLst/>
          </a:prstGeom>
        </p:spPr>
        <p:txBody>
          <a:bodyPr vert="horz" lIns="90873" tIns="45438" rIns="90873" bIns="45438" rtlCol="0" anchor="b"/>
          <a:lstStyle>
            <a:lvl1pPr algn="r">
              <a:defRPr sz="1200"/>
            </a:lvl1pPr>
          </a:lstStyle>
          <a:p>
            <a:fld id="{4ECBDD36-9EEF-4E21-BD27-A114FACD3CBD}" type="slidenum">
              <a:rPr lang="ja-JP" altLang="en-US" sz="1400">
                <a:latin typeface="Segoe UI" panose="020B0502040204020203" pitchFamily="34" charset="0"/>
                <a:cs typeface="Segoe UI" panose="020B0502040204020203" pitchFamily="34" charset="0"/>
              </a:rPr>
              <a:pPr/>
              <a:t>‹#›</a:t>
            </a:fld>
            <a:endParaRPr lang="ja-JP" altLang="en-US" sz="140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0522938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9" y="11"/>
            <a:ext cx="2956189" cy="496968"/>
          </a:xfrm>
          <a:prstGeom prst="rect">
            <a:avLst/>
          </a:prstGeom>
          <a:noFill/>
          <a:ln w="9525">
            <a:noFill/>
            <a:miter lim="800000"/>
            <a:headEnd/>
            <a:tailEnd/>
          </a:ln>
          <a:effectLst/>
        </p:spPr>
        <p:txBody>
          <a:bodyPr vert="horz" wrap="square" lIns="90817" tIns="45405" rIns="90817" bIns="45405" numCol="1" anchor="t" anchorCtr="0" compatLnSpc="1">
            <a:prstTxWarp prst="textNoShape">
              <a:avLst/>
            </a:prstTxWarp>
          </a:bodyPr>
          <a:lstStyle>
            <a:lvl1pPr defTabSz="908729">
              <a:defRPr sz="1200">
                <a:latin typeface="Arial" charset="0"/>
                <a:ea typeface="ＭＳ Ｐゴシック" pitchFamily="50" charset="-128"/>
              </a:defRPr>
            </a:lvl1pPr>
          </a:lstStyle>
          <a:p>
            <a:pPr>
              <a:defRPr/>
            </a:pPr>
            <a:endParaRPr lang="en-US" altLang="ja-JP"/>
          </a:p>
        </p:txBody>
      </p:sp>
      <p:sp>
        <p:nvSpPr>
          <p:cNvPr id="4099" name="Rectangle 3"/>
          <p:cNvSpPr>
            <a:spLocks noGrp="1" noChangeArrowheads="1"/>
          </p:cNvSpPr>
          <p:nvPr>
            <p:ph type="dt" idx="1"/>
          </p:nvPr>
        </p:nvSpPr>
        <p:spPr bwMode="auto">
          <a:xfrm>
            <a:off x="3863729" y="11"/>
            <a:ext cx="2956189" cy="496968"/>
          </a:xfrm>
          <a:prstGeom prst="rect">
            <a:avLst/>
          </a:prstGeom>
          <a:noFill/>
          <a:ln w="9525">
            <a:noFill/>
            <a:miter lim="800000"/>
            <a:headEnd/>
            <a:tailEnd/>
          </a:ln>
          <a:effectLst/>
        </p:spPr>
        <p:txBody>
          <a:bodyPr vert="horz" wrap="square" lIns="90817" tIns="45405" rIns="90817" bIns="45405" numCol="1" anchor="t" anchorCtr="0" compatLnSpc="1">
            <a:prstTxWarp prst="textNoShape">
              <a:avLst/>
            </a:prstTxWarp>
          </a:bodyPr>
          <a:lstStyle>
            <a:lvl1pPr algn="r" defTabSz="908729">
              <a:defRPr sz="1200">
                <a:latin typeface="Arial" charset="0"/>
                <a:ea typeface="ＭＳ Ｐゴシック" pitchFamily="50" charset="-128"/>
              </a:defRPr>
            </a:lvl1pPr>
          </a:lstStyle>
          <a:p>
            <a:pPr>
              <a:defRPr/>
            </a:pPr>
            <a:endParaRPr lang="en-US" altLang="ja-JP"/>
          </a:p>
        </p:txBody>
      </p:sp>
      <p:sp>
        <p:nvSpPr>
          <p:cNvPr id="634884" name="Rectangle 4"/>
          <p:cNvSpPr>
            <a:spLocks noGrp="1" noRot="1" noChangeAspect="1" noChangeArrowheads="1" noTextEdit="1"/>
          </p:cNvSpPr>
          <p:nvPr>
            <p:ph type="sldImg" idx="2"/>
          </p:nvPr>
        </p:nvSpPr>
        <p:spPr bwMode="auto">
          <a:xfrm>
            <a:off x="925513" y="747713"/>
            <a:ext cx="4972050" cy="372903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1846" y="4728342"/>
            <a:ext cx="5457826" cy="4482228"/>
          </a:xfrm>
          <a:prstGeom prst="rect">
            <a:avLst/>
          </a:prstGeom>
          <a:noFill/>
          <a:ln w="9525">
            <a:noFill/>
            <a:miter lim="800000"/>
            <a:headEnd/>
            <a:tailEnd/>
          </a:ln>
          <a:effectLst/>
        </p:spPr>
        <p:txBody>
          <a:bodyPr vert="horz" wrap="square" lIns="90817" tIns="45405" rIns="90817" bIns="45405" numCol="1" anchor="t" anchorCtr="0" compatLnSpc="1">
            <a:prstTxWarp prst="textNoShape">
              <a:avLst/>
            </a:prstTxWarp>
          </a:bodyPr>
          <a:lstStyle/>
          <a:p>
            <a:pPr lvl="0"/>
            <a:r>
              <a:rPr lang="ja-JP" altLang="en-US" noProof="0" dirty="0"/>
              <a:t>マスタ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
        <p:nvSpPr>
          <p:cNvPr id="4102" name="Rectangle 6"/>
          <p:cNvSpPr>
            <a:spLocks noGrp="1" noChangeArrowheads="1"/>
          </p:cNvSpPr>
          <p:nvPr>
            <p:ph type="ftr" sz="quarter" idx="4"/>
          </p:nvPr>
        </p:nvSpPr>
        <p:spPr bwMode="auto">
          <a:xfrm>
            <a:off x="19" y="9458258"/>
            <a:ext cx="2956189" cy="496967"/>
          </a:xfrm>
          <a:prstGeom prst="rect">
            <a:avLst/>
          </a:prstGeom>
          <a:noFill/>
          <a:ln w="9525">
            <a:noFill/>
            <a:miter lim="800000"/>
            <a:headEnd/>
            <a:tailEnd/>
          </a:ln>
          <a:effectLst/>
        </p:spPr>
        <p:txBody>
          <a:bodyPr vert="horz" wrap="square" lIns="90817" tIns="45405" rIns="90817" bIns="45405" numCol="1" anchor="b" anchorCtr="0" compatLnSpc="1">
            <a:prstTxWarp prst="textNoShape">
              <a:avLst/>
            </a:prstTxWarp>
          </a:bodyPr>
          <a:lstStyle>
            <a:lvl1pPr defTabSz="908729">
              <a:defRPr sz="1200">
                <a:latin typeface="Arial" charset="0"/>
                <a:ea typeface="ＭＳ Ｐゴシック" pitchFamily="50" charset="-128"/>
              </a:defRPr>
            </a:lvl1pPr>
          </a:lstStyle>
          <a:p>
            <a:pPr>
              <a:defRPr/>
            </a:pPr>
            <a:endParaRPr lang="en-US" altLang="ja-JP"/>
          </a:p>
        </p:txBody>
      </p:sp>
      <p:sp>
        <p:nvSpPr>
          <p:cNvPr id="4103" name="Rectangle 7"/>
          <p:cNvSpPr>
            <a:spLocks noGrp="1" noChangeArrowheads="1"/>
          </p:cNvSpPr>
          <p:nvPr>
            <p:ph type="sldNum" sz="quarter" idx="5"/>
          </p:nvPr>
        </p:nvSpPr>
        <p:spPr bwMode="auto">
          <a:xfrm>
            <a:off x="3863729" y="9458258"/>
            <a:ext cx="2956189" cy="496967"/>
          </a:xfrm>
          <a:prstGeom prst="rect">
            <a:avLst/>
          </a:prstGeom>
          <a:noFill/>
          <a:ln w="9525">
            <a:noFill/>
            <a:miter lim="800000"/>
            <a:headEnd/>
            <a:tailEnd/>
          </a:ln>
          <a:effectLst/>
        </p:spPr>
        <p:txBody>
          <a:bodyPr vert="horz" wrap="square" lIns="90817" tIns="45405" rIns="90817" bIns="45405" numCol="1" anchor="b" anchorCtr="0" compatLnSpc="1">
            <a:prstTxWarp prst="textNoShape">
              <a:avLst/>
            </a:prstTxWarp>
          </a:bodyPr>
          <a:lstStyle>
            <a:lvl1pPr algn="r" defTabSz="908729">
              <a:defRPr sz="1200">
                <a:latin typeface="Arial" charset="0"/>
                <a:ea typeface="ＭＳ Ｐゴシック" pitchFamily="50" charset="-128"/>
              </a:defRPr>
            </a:lvl1pPr>
          </a:lstStyle>
          <a:p>
            <a:pPr>
              <a:defRPr/>
            </a:pPr>
            <a:fld id="{09E61A60-5FF4-4DD9-8C58-30809EE76441}" type="slidenum">
              <a:rPr lang="en-US" altLang="ja-JP"/>
              <a:pPr>
                <a:defRPr/>
              </a:pPr>
              <a:t>‹#›</a:t>
            </a:fld>
            <a:endParaRPr lang="en-US" altLang="ja-JP"/>
          </a:p>
        </p:txBody>
      </p:sp>
    </p:spTree>
    <p:extLst>
      <p:ext uri="{BB962C8B-B14F-4D97-AF65-F5344CB8AC3E}">
        <p14:creationId xmlns:p14="http://schemas.microsoft.com/office/powerpoint/2010/main" val="1699130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メイリオ" panose="020B0604030504040204" pitchFamily="50" charset="-128"/>
        <a:ea typeface="メイリオ" panose="020B0604030504040204" pitchFamily="50" charset="-128"/>
        <a:cs typeface="+mn-cs"/>
      </a:defRPr>
    </a:lvl1pPr>
    <a:lvl2pPr marL="457200" algn="l" rtl="0" eaLnBrk="0" fontAlgn="base" hangingPunct="0">
      <a:spcBef>
        <a:spcPct val="30000"/>
      </a:spcBef>
      <a:spcAft>
        <a:spcPct val="0"/>
      </a:spcAft>
      <a:defRPr kumimoji="1" sz="1200" kern="1200">
        <a:solidFill>
          <a:schemeClr val="tx1"/>
        </a:solidFill>
        <a:latin typeface="メイリオ" panose="020B0604030504040204" pitchFamily="50" charset="-128"/>
        <a:ea typeface="メイリオ" panose="020B0604030504040204" pitchFamily="50" charset="-128"/>
        <a:cs typeface="+mn-cs"/>
      </a:defRPr>
    </a:lvl2pPr>
    <a:lvl3pPr marL="914400" algn="l" rtl="0" eaLnBrk="0" fontAlgn="base" hangingPunct="0">
      <a:spcBef>
        <a:spcPct val="30000"/>
      </a:spcBef>
      <a:spcAft>
        <a:spcPct val="0"/>
      </a:spcAft>
      <a:defRPr kumimoji="1" sz="1200" kern="1200">
        <a:solidFill>
          <a:schemeClr val="tx1"/>
        </a:solidFill>
        <a:latin typeface="メイリオ" panose="020B0604030504040204" pitchFamily="50" charset="-128"/>
        <a:ea typeface="メイリオ" panose="020B0604030504040204" pitchFamily="50" charset="-128"/>
        <a:cs typeface="+mn-cs"/>
      </a:defRPr>
    </a:lvl3pPr>
    <a:lvl4pPr marL="1371600" algn="l" rtl="0" eaLnBrk="0" fontAlgn="base" hangingPunct="0">
      <a:spcBef>
        <a:spcPct val="30000"/>
      </a:spcBef>
      <a:spcAft>
        <a:spcPct val="0"/>
      </a:spcAft>
      <a:defRPr kumimoji="1" sz="1200" kern="1200">
        <a:solidFill>
          <a:schemeClr val="tx1"/>
        </a:solidFill>
        <a:latin typeface="メイリオ" panose="020B0604030504040204" pitchFamily="50" charset="-128"/>
        <a:ea typeface="メイリオ" panose="020B0604030504040204" pitchFamily="50" charset="-128"/>
        <a:cs typeface="+mn-cs"/>
      </a:defRPr>
    </a:lvl4pPr>
    <a:lvl5pPr marL="1828800" algn="l" rtl="0" eaLnBrk="0" fontAlgn="base" hangingPunct="0">
      <a:spcBef>
        <a:spcPct val="30000"/>
      </a:spcBef>
      <a:spcAft>
        <a:spcPct val="0"/>
      </a:spcAft>
      <a:defRPr kumimoji="1" sz="1200" kern="1200">
        <a:solidFill>
          <a:schemeClr val="tx1"/>
        </a:solidFill>
        <a:latin typeface="メイリオ" panose="020B0604030504040204" pitchFamily="50" charset="-128"/>
        <a:ea typeface="メイリオ"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6" name="Rectangle 7"/>
          <p:cNvSpPr>
            <a:spLocks noGrp="1" noChangeArrowheads="1"/>
          </p:cNvSpPr>
          <p:nvPr>
            <p:ph type="sldNum" sz="quarter" idx="5"/>
          </p:nvPr>
        </p:nvSpPr>
        <p:spPr>
          <a:noFill/>
        </p:spPr>
        <p:txBody>
          <a:bodyPr/>
          <a:lstStyle/>
          <a:p>
            <a:pPr defTabSz="908217"/>
            <a:fld id="{53D5FF96-60C7-406A-9648-817F6EC09033}" type="slidenum">
              <a:rPr lang="en-US" altLang="ja-JP" smtClean="0">
                <a:ea typeface="ＭＳ Ｐゴシック" charset="-128"/>
              </a:rPr>
              <a:pPr defTabSz="908217"/>
              <a:t>1</a:t>
            </a:fld>
            <a:endParaRPr lang="en-US" altLang="ja-JP" dirty="0">
              <a:ea typeface="ＭＳ Ｐゴシック" charset="-128"/>
            </a:endParaRPr>
          </a:p>
        </p:txBody>
      </p:sp>
      <p:sp>
        <p:nvSpPr>
          <p:cNvPr id="635907" name="Rectangle 2"/>
          <p:cNvSpPr>
            <a:spLocks noGrp="1" noRot="1" noChangeAspect="1" noChangeArrowheads="1" noTextEdit="1"/>
          </p:cNvSpPr>
          <p:nvPr>
            <p:ph type="sldImg"/>
          </p:nvPr>
        </p:nvSpPr>
        <p:spPr>
          <a:xfrm>
            <a:off x="920750" y="746125"/>
            <a:ext cx="4979988" cy="3735388"/>
          </a:xfrm>
          <a:ln/>
        </p:spPr>
      </p:sp>
      <p:sp>
        <p:nvSpPr>
          <p:cNvPr id="635908" name="Rectangle 3"/>
          <p:cNvSpPr>
            <a:spLocks noGrp="1" noChangeArrowheads="1"/>
          </p:cNvSpPr>
          <p:nvPr>
            <p:ph type="body" idx="1"/>
          </p:nvPr>
        </p:nvSpPr>
        <p:spPr>
          <a:noFill/>
          <a:ln/>
        </p:spPr>
        <p:txBody>
          <a:bodyPr/>
          <a:lstStyle/>
          <a:p>
            <a:pPr eaLnBrk="1" hangingPunct="1"/>
            <a:endParaRPr lang="ja-JP" altLang="ja-JP" dirty="0"/>
          </a:p>
        </p:txBody>
      </p:sp>
    </p:spTree>
    <p:extLst>
      <p:ext uri="{BB962C8B-B14F-4D97-AF65-F5344CB8AC3E}">
        <p14:creationId xmlns:p14="http://schemas.microsoft.com/office/powerpoint/2010/main" val="3752252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09E61A60-5FF4-4DD9-8C58-30809EE76441}" type="slidenum">
              <a:rPr lang="en-US" altLang="ja-JP" smtClean="0"/>
              <a:pPr>
                <a:defRPr/>
              </a:pPr>
              <a:t>12</a:t>
            </a:fld>
            <a:endParaRPr lang="en-US" altLang="ja-JP"/>
          </a:p>
        </p:txBody>
      </p:sp>
    </p:spTree>
    <p:extLst>
      <p:ext uri="{BB962C8B-B14F-4D97-AF65-F5344CB8AC3E}">
        <p14:creationId xmlns:p14="http://schemas.microsoft.com/office/powerpoint/2010/main" val="342986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09E61A60-5FF4-4DD9-8C58-30809EE76441}" type="slidenum">
              <a:rPr lang="en-US" altLang="ja-JP" smtClean="0"/>
              <a:pPr>
                <a:defRPr/>
              </a:pPr>
              <a:t>13</a:t>
            </a:fld>
            <a:endParaRPr lang="en-US" altLang="ja-JP"/>
          </a:p>
        </p:txBody>
      </p:sp>
    </p:spTree>
    <p:extLst>
      <p:ext uri="{BB962C8B-B14F-4D97-AF65-F5344CB8AC3E}">
        <p14:creationId xmlns:p14="http://schemas.microsoft.com/office/powerpoint/2010/main" val="12526772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09E61A60-5FF4-4DD9-8C58-30809EE76441}" type="slidenum">
              <a:rPr lang="en-US" altLang="ja-JP" smtClean="0"/>
              <a:pPr>
                <a:defRPr/>
              </a:pPr>
              <a:t>15</a:t>
            </a:fld>
            <a:endParaRPr lang="en-US" altLang="ja-JP"/>
          </a:p>
        </p:txBody>
      </p:sp>
    </p:spTree>
    <p:extLst>
      <p:ext uri="{BB962C8B-B14F-4D97-AF65-F5344CB8AC3E}">
        <p14:creationId xmlns:p14="http://schemas.microsoft.com/office/powerpoint/2010/main" val="2808028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9E61A60-5FF4-4DD9-8C58-30809EE76441}" type="slidenum">
              <a:rPr lang="en-US" altLang="ja-JP" smtClean="0"/>
              <a:pPr>
                <a:defRPr/>
              </a:pPr>
              <a:t>17</a:t>
            </a:fld>
            <a:endParaRPr lang="en-US" altLang="ja-JP"/>
          </a:p>
        </p:txBody>
      </p:sp>
    </p:spTree>
    <p:extLst>
      <p:ext uri="{BB962C8B-B14F-4D97-AF65-F5344CB8AC3E}">
        <p14:creationId xmlns:p14="http://schemas.microsoft.com/office/powerpoint/2010/main" val="19805780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9E61A60-5FF4-4DD9-8C58-30809EE76441}" type="slidenum">
              <a:rPr lang="en-US" altLang="ja-JP" smtClean="0"/>
              <a:pPr>
                <a:defRPr/>
              </a:pPr>
              <a:t>18</a:t>
            </a:fld>
            <a:endParaRPr lang="en-US" altLang="ja-JP"/>
          </a:p>
        </p:txBody>
      </p:sp>
    </p:spTree>
    <p:extLst>
      <p:ext uri="{BB962C8B-B14F-4D97-AF65-F5344CB8AC3E}">
        <p14:creationId xmlns:p14="http://schemas.microsoft.com/office/powerpoint/2010/main" val="17326554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9E61A60-5FF4-4DD9-8C58-30809EE76441}" type="slidenum">
              <a:rPr lang="en-US" altLang="ja-JP" smtClean="0"/>
              <a:pPr>
                <a:defRPr/>
              </a:pPr>
              <a:t>19</a:t>
            </a:fld>
            <a:endParaRPr lang="en-US" altLang="ja-JP"/>
          </a:p>
        </p:txBody>
      </p:sp>
    </p:spTree>
    <p:extLst>
      <p:ext uri="{BB962C8B-B14F-4D97-AF65-F5344CB8AC3E}">
        <p14:creationId xmlns:p14="http://schemas.microsoft.com/office/powerpoint/2010/main" val="10229770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09E61A60-5FF4-4DD9-8C58-30809EE76441}" type="slidenum">
              <a:rPr lang="en-US" altLang="ja-JP" smtClean="0"/>
              <a:pPr>
                <a:defRPr/>
              </a:pPr>
              <a:t>20</a:t>
            </a:fld>
            <a:endParaRPr lang="en-US" altLang="ja-JP"/>
          </a:p>
        </p:txBody>
      </p:sp>
    </p:spTree>
    <p:extLst>
      <p:ext uri="{BB962C8B-B14F-4D97-AF65-F5344CB8AC3E}">
        <p14:creationId xmlns:p14="http://schemas.microsoft.com/office/powerpoint/2010/main" val="6998098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9E61A60-5FF4-4DD9-8C58-30809EE76441}" type="slidenum">
              <a:rPr lang="en-US" altLang="ja-JP" smtClean="0"/>
              <a:pPr>
                <a:defRPr/>
              </a:pPr>
              <a:t>21</a:t>
            </a:fld>
            <a:endParaRPr lang="en-US" altLang="ja-JP"/>
          </a:p>
        </p:txBody>
      </p:sp>
    </p:spTree>
    <p:extLst>
      <p:ext uri="{BB962C8B-B14F-4D97-AF65-F5344CB8AC3E}">
        <p14:creationId xmlns:p14="http://schemas.microsoft.com/office/powerpoint/2010/main" val="32096595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09E61A60-5FF4-4DD9-8C58-30809EE76441}" type="slidenum">
              <a:rPr lang="en-US" altLang="ja-JP" smtClean="0"/>
              <a:pPr>
                <a:defRPr/>
              </a:pPr>
              <a:t>22</a:t>
            </a:fld>
            <a:endParaRPr lang="en-US" altLang="ja-JP"/>
          </a:p>
        </p:txBody>
      </p:sp>
    </p:spTree>
    <p:extLst>
      <p:ext uri="{BB962C8B-B14F-4D97-AF65-F5344CB8AC3E}">
        <p14:creationId xmlns:p14="http://schemas.microsoft.com/office/powerpoint/2010/main" val="41711690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9E61A60-5FF4-4DD9-8C58-30809EE76441}" type="slidenum">
              <a:rPr lang="en-US" altLang="ja-JP" smtClean="0"/>
              <a:pPr>
                <a:defRPr/>
              </a:pPr>
              <a:t>23</a:t>
            </a:fld>
            <a:endParaRPr lang="en-US" altLang="ja-JP"/>
          </a:p>
        </p:txBody>
      </p:sp>
    </p:spTree>
    <p:extLst>
      <p:ext uri="{BB962C8B-B14F-4D97-AF65-F5344CB8AC3E}">
        <p14:creationId xmlns:p14="http://schemas.microsoft.com/office/powerpoint/2010/main" val="2771352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9E61A60-5FF4-4DD9-8C58-30809EE76441}" type="slidenum">
              <a:rPr lang="en-US" altLang="ja-JP" smtClean="0"/>
              <a:pPr>
                <a:defRPr/>
              </a:pPr>
              <a:t>2</a:t>
            </a:fld>
            <a:endParaRPr lang="en-US" altLang="ja-JP"/>
          </a:p>
        </p:txBody>
      </p:sp>
    </p:spTree>
    <p:extLst>
      <p:ext uri="{BB962C8B-B14F-4D97-AF65-F5344CB8AC3E}">
        <p14:creationId xmlns:p14="http://schemas.microsoft.com/office/powerpoint/2010/main" val="984089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09E61A60-5FF4-4DD9-8C58-30809EE76441}" type="slidenum">
              <a:rPr lang="en-US" altLang="ja-JP" smtClean="0"/>
              <a:pPr>
                <a:defRPr/>
              </a:pPr>
              <a:t>26</a:t>
            </a:fld>
            <a:endParaRPr lang="en-US" altLang="ja-JP"/>
          </a:p>
        </p:txBody>
      </p:sp>
    </p:spTree>
    <p:extLst>
      <p:ext uri="{BB962C8B-B14F-4D97-AF65-F5344CB8AC3E}">
        <p14:creationId xmlns:p14="http://schemas.microsoft.com/office/powerpoint/2010/main" val="973347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9E61A60-5FF4-4DD9-8C58-30809EE76441}" type="slidenum">
              <a:rPr lang="en-US" altLang="ja-JP" smtClean="0"/>
              <a:pPr>
                <a:defRPr/>
              </a:pPr>
              <a:t>27</a:t>
            </a:fld>
            <a:endParaRPr lang="en-US" altLang="ja-JP"/>
          </a:p>
        </p:txBody>
      </p:sp>
    </p:spTree>
    <p:extLst>
      <p:ext uri="{BB962C8B-B14F-4D97-AF65-F5344CB8AC3E}">
        <p14:creationId xmlns:p14="http://schemas.microsoft.com/office/powerpoint/2010/main" val="11495260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9E61A60-5FF4-4DD9-8C58-30809EE76441}" type="slidenum">
              <a:rPr lang="en-US" altLang="ja-JP" smtClean="0"/>
              <a:pPr>
                <a:defRPr/>
              </a:pPr>
              <a:t>28</a:t>
            </a:fld>
            <a:endParaRPr lang="en-US" altLang="ja-JP"/>
          </a:p>
        </p:txBody>
      </p:sp>
    </p:spTree>
    <p:extLst>
      <p:ext uri="{BB962C8B-B14F-4D97-AF65-F5344CB8AC3E}">
        <p14:creationId xmlns:p14="http://schemas.microsoft.com/office/powerpoint/2010/main" val="42626133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9E61A60-5FF4-4DD9-8C58-30809EE76441}" type="slidenum">
              <a:rPr lang="en-US" altLang="ja-JP" smtClean="0"/>
              <a:pPr>
                <a:defRPr/>
              </a:pPr>
              <a:t>29</a:t>
            </a:fld>
            <a:endParaRPr lang="en-US" altLang="ja-JP"/>
          </a:p>
        </p:txBody>
      </p:sp>
    </p:spTree>
    <p:extLst>
      <p:ext uri="{BB962C8B-B14F-4D97-AF65-F5344CB8AC3E}">
        <p14:creationId xmlns:p14="http://schemas.microsoft.com/office/powerpoint/2010/main" val="3634690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09E61A60-5FF4-4DD9-8C58-30809EE76441}" type="slidenum">
              <a:rPr lang="en-US" altLang="ja-JP" smtClean="0"/>
              <a:pPr>
                <a:defRPr/>
              </a:pPr>
              <a:t>30</a:t>
            </a:fld>
            <a:endParaRPr lang="en-US" altLang="ja-JP"/>
          </a:p>
        </p:txBody>
      </p:sp>
    </p:spTree>
    <p:extLst>
      <p:ext uri="{BB962C8B-B14F-4D97-AF65-F5344CB8AC3E}">
        <p14:creationId xmlns:p14="http://schemas.microsoft.com/office/powerpoint/2010/main" val="31164615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9E61A60-5FF4-4DD9-8C58-30809EE76441}" type="slidenum">
              <a:rPr lang="en-US" altLang="ja-JP" smtClean="0"/>
              <a:pPr>
                <a:defRPr/>
              </a:pPr>
              <a:t>31</a:t>
            </a:fld>
            <a:endParaRPr lang="en-US" altLang="ja-JP"/>
          </a:p>
        </p:txBody>
      </p:sp>
    </p:spTree>
    <p:extLst>
      <p:ext uri="{BB962C8B-B14F-4D97-AF65-F5344CB8AC3E}">
        <p14:creationId xmlns:p14="http://schemas.microsoft.com/office/powerpoint/2010/main" val="30140153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09E61A60-5FF4-4DD9-8C58-30809EE76441}" type="slidenum">
              <a:rPr lang="en-US" altLang="ja-JP" smtClean="0"/>
              <a:pPr>
                <a:defRPr/>
              </a:pPr>
              <a:t>32</a:t>
            </a:fld>
            <a:endParaRPr lang="en-US" altLang="ja-JP"/>
          </a:p>
        </p:txBody>
      </p:sp>
    </p:spTree>
    <p:extLst>
      <p:ext uri="{BB962C8B-B14F-4D97-AF65-F5344CB8AC3E}">
        <p14:creationId xmlns:p14="http://schemas.microsoft.com/office/powerpoint/2010/main" val="267555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9E61A60-5FF4-4DD9-8C58-30809EE76441}" type="slidenum">
              <a:rPr lang="en-US" altLang="ja-JP" smtClean="0"/>
              <a:pPr>
                <a:defRPr/>
              </a:pPr>
              <a:t>33</a:t>
            </a:fld>
            <a:endParaRPr lang="en-US" altLang="ja-JP"/>
          </a:p>
        </p:txBody>
      </p:sp>
    </p:spTree>
    <p:extLst>
      <p:ext uri="{BB962C8B-B14F-4D97-AF65-F5344CB8AC3E}">
        <p14:creationId xmlns:p14="http://schemas.microsoft.com/office/powerpoint/2010/main" val="37364773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9E61A60-5FF4-4DD9-8C58-30809EE76441}" type="slidenum">
              <a:rPr lang="en-US" altLang="ja-JP" smtClean="0"/>
              <a:pPr>
                <a:defRPr/>
              </a:pPr>
              <a:t>34</a:t>
            </a:fld>
            <a:endParaRPr lang="en-US" altLang="ja-JP"/>
          </a:p>
        </p:txBody>
      </p:sp>
    </p:spTree>
    <p:extLst>
      <p:ext uri="{BB962C8B-B14F-4D97-AF65-F5344CB8AC3E}">
        <p14:creationId xmlns:p14="http://schemas.microsoft.com/office/powerpoint/2010/main" val="40046044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Segoe UI" panose="020B0502040204020203" pitchFamily="34" charset="0"/>
              <a:ea typeface="メイリオ" panose="020B0604030504040204" pitchFamily="50" charset="-128"/>
              <a:cs typeface="Segoe UI" panose="020B0502040204020203" pitchFamily="34" charset="0"/>
            </a:endParaRPr>
          </a:p>
        </p:txBody>
      </p:sp>
      <p:sp>
        <p:nvSpPr>
          <p:cNvPr id="4" name="スライド番号プレースホルダー 3"/>
          <p:cNvSpPr>
            <a:spLocks noGrp="1"/>
          </p:cNvSpPr>
          <p:nvPr>
            <p:ph type="sldNum" sz="quarter" idx="10"/>
          </p:nvPr>
        </p:nvSpPr>
        <p:spPr/>
        <p:txBody>
          <a:bodyPr/>
          <a:lstStyle/>
          <a:p>
            <a:pPr>
              <a:defRPr/>
            </a:pPr>
            <a:fld id="{22015503-EB96-4F3A-852F-FC62B48C5DE3}" type="slidenum">
              <a:rPr lang="en-US" altLang="ja-JP" smtClean="0"/>
              <a:pPr>
                <a:defRPr/>
              </a:pPr>
              <a:t>35</a:t>
            </a:fld>
            <a:endParaRPr lang="en-US" altLang="ja-JP"/>
          </a:p>
        </p:txBody>
      </p:sp>
    </p:spTree>
    <p:extLst>
      <p:ext uri="{BB962C8B-B14F-4D97-AF65-F5344CB8AC3E}">
        <p14:creationId xmlns:p14="http://schemas.microsoft.com/office/powerpoint/2010/main" val="1637597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9E61A60-5FF4-4DD9-8C58-30809EE76441}" type="slidenum">
              <a:rPr lang="en-US" altLang="ja-JP" smtClean="0"/>
              <a:pPr>
                <a:defRPr/>
              </a:pPr>
              <a:t>4</a:t>
            </a:fld>
            <a:endParaRPr lang="en-US" altLang="ja-JP"/>
          </a:p>
        </p:txBody>
      </p:sp>
    </p:spTree>
    <p:extLst>
      <p:ext uri="{BB962C8B-B14F-4D97-AF65-F5344CB8AC3E}">
        <p14:creationId xmlns:p14="http://schemas.microsoft.com/office/powerpoint/2010/main" val="26988579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09E61A60-5FF4-4DD9-8C58-30809EE76441}" type="slidenum">
              <a:rPr lang="en-US" altLang="ja-JP" smtClean="0"/>
              <a:pPr>
                <a:defRPr/>
              </a:pPr>
              <a:t>36</a:t>
            </a:fld>
            <a:endParaRPr lang="en-US" altLang="ja-JP"/>
          </a:p>
        </p:txBody>
      </p:sp>
    </p:spTree>
    <p:extLst>
      <p:ext uri="{BB962C8B-B14F-4D97-AF65-F5344CB8AC3E}">
        <p14:creationId xmlns:p14="http://schemas.microsoft.com/office/powerpoint/2010/main" val="9940412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9E61A60-5FF4-4DD9-8C58-30809EE76441}" type="slidenum">
              <a:rPr lang="en-US" altLang="ja-JP" smtClean="0"/>
              <a:pPr>
                <a:defRPr/>
              </a:pPr>
              <a:t>37</a:t>
            </a:fld>
            <a:endParaRPr lang="en-US" altLang="ja-JP"/>
          </a:p>
        </p:txBody>
      </p:sp>
    </p:spTree>
    <p:extLst>
      <p:ext uri="{BB962C8B-B14F-4D97-AF65-F5344CB8AC3E}">
        <p14:creationId xmlns:p14="http://schemas.microsoft.com/office/powerpoint/2010/main" val="39246289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09E61A60-5FF4-4DD9-8C58-30809EE76441}" type="slidenum">
              <a:rPr lang="en-US" altLang="ja-JP" smtClean="0"/>
              <a:pPr>
                <a:defRPr/>
              </a:pPr>
              <a:t>38</a:t>
            </a:fld>
            <a:endParaRPr lang="en-US" altLang="ja-JP"/>
          </a:p>
        </p:txBody>
      </p:sp>
    </p:spTree>
    <p:extLst>
      <p:ext uri="{BB962C8B-B14F-4D97-AF65-F5344CB8AC3E}">
        <p14:creationId xmlns:p14="http://schemas.microsoft.com/office/powerpoint/2010/main" val="3298946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09E61A60-5FF4-4DD9-8C58-30809EE76441}" type="slidenum">
              <a:rPr lang="en-US" altLang="ja-JP" smtClean="0"/>
              <a:pPr>
                <a:defRPr/>
              </a:pPr>
              <a:t>5</a:t>
            </a:fld>
            <a:endParaRPr lang="en-US" altLang="ja-JP"/>
          </a:p>
        </p:txBody>
      </p:sp>
    </p:spTree>
    <p:extLst>
      <p:ext uri="{BB962C8B-B14F-4D97-AF65-F5344CB8AC3E}">
        <p14:creationId xmlns:p14="http://schemas.microsoft.com/office/powerpoint/2010/main" val="1964539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09E61A60-5FF4-4DD9-8C58-30809EE76441}" type="slidenum">
              <a:rPr lang="en-US" altLang="ja-JP" smtClean="0"/>
              <a:pPr>
                <a:defRPr/>
              </a:pPr>
              <a:t>7</a:t>
            </a:fld>
            <a:endParaRPr lang="en-US" altLang="ja-JP"/>
          </a:p>
        </p:txBody>
      </p:sp>
    </p:spTree>
    <p:extLst>
      <p:ext uri="{BB962C8B-B14F-4D97-AF65-F5344CB8AC3E}">
        <p14:creationId xmlns:p14="http://schemas.microsoft.com/office/powerpoint/2010/main" val="1181105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9E61A60-5FF4-4DD9-8C58-30809EE76441}" type="slidenum">
              <a:rPr lang="en-US" altLang="ja-JP" smtClean="0"/>
              <a:pPr>
                <a:defRPr/>
              </a:pPr>
              <a:t>8</a:t>
            </a:fld>
            <a:endParaRPr lang="en-US" altLang="ja-JP"/>
          </a:p>
        </p:txBody>
      </p:sp>
    </p:spTree>
    <p:extLst>
      <p:ext uri="{BB962C8B-B14F-4D97-AF65-F5344CB8AC3E}">
        <p14:creationId xmlns:p14="http://schemas.microsoft.com/office/powerpoint/2010/main" val="3041448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09E61A60-5FF4-4DD9-8C58-30809EE76441}" type="slidenum">
              <a:rPr lang="en-US" altLang="ja-JP" smtClean="0"/>
              <a:pPr>
                <a:defRPr/>
              </a:pPr>
              <a:t>9</a:t>
            </a:fld>
            <a:endParaRPr lang="en-US" altLang="ja-JP"/>
          </a:p>
        </p:txBody>
      </p:sp>
    </p:spTree>
    <p:extLst>
      <p:ext uri="{BB962C8B-B14F-4D97-AF65-F5344CB8AC3E}">
        <p14:creationId xmlns:p14="http://schemas.microsoft.com/office/powerpoint/2010/main" val="3835736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09E61A60-5FF4-4DD9-8C58-30809EE76441}" type="slidenum">
              <a:rPr lang="en-US" altLang="ja-JP" smtClean="0"/>
              <a:pPr>
                <a:defRPr/>
              </a:pPr>
              <a:t>10</a:t>
            </a:fld>
            <a:endParaRPr lang="en-US" altLang="ja-JP"/>
          </a:p>
        </p:txBody>
      </p:sp>
    </p:spTree>
    <p:extLst>
      <p:ext uri="{BB962C8B-B14F-4D97-AF65-F5344CB8AC3E}">
        <p14:creationId xmlns:p14="http://schemas.microsoft.com/office/powerpoint/2010/main" val="3992198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09E61A60-5FF4-4DD9-8C58-30809EE76441}" type="slidenum">
              <a:rPr lang="en-US" altLang="ja-JP" smtClean="0"/>
              <a:pPr>
                <a:defRPr/>
              </a:pPr>
              <a:t>11</a:t>
            </a:fld>
            <a:endParaRPr lang="en-US" altLang="ja-JP"/>
          </a:p>
        </p:txBody>
      </p:sp>
    </p:spTree>
    <p:extLst>
      <p:ext uri="{BB962C8B-B14F-4D97-AF65-F5344CB8AC3E}">
        <p14:creationId xmlns:p14="http://schemas.microsoft.com/office/powerpoint/2010/main" val="1388593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7" name="スライド番号プレースホルダー 6">
            <a:extLst>
              <a:ext uri="{FF2B5EF4-FFF2-40B4-BE49-F238E27FC236}">
                <a16:creationId xmlns:a16="http://schemas.microsoft.com/office/drawing/2014/main" id="{0F7E3669-EA80-40AB-9B9C-F094FD22814A}"/>
              </a:ext>
            </a:extLst>
          </p:cNvPr>
          <p:cNvSpPr>
            <a:spLocks noGrp="1"/>
          </p:cNvSpPr>
          <p:nvPr>
            <p:ph type="sldNum" sz="quarter" idx="10"/>
          </p:nvPr>
        </p:nvSpPr>
        <p:spPr/>
        <p:txBody>
          <a:bodyPr/>
          <a:lstStyle/>
          <a:p>
            <a:pPr>
              <a:defRPr/>
            </a:pPr>
            <a:fld id="{B4E2B5A9-3B66-4E26-8773-88CE727743D4}" type="slidenum">
              <a:rPr lang="en-US" altLang="ja-JP" smtClean="0"/>
              <a:pPr>
                <a:defRPr/>
              </a:pPr>
              <a:t>‹#›</a:t>
            </a:fld>
            <a:endParaRPr lang="en-US" altLang="ja-JP"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4217A22F-9AC3-4C6E-8D77-8CB2DE2470D8}" type="slidenum">
              <a:rPr lang="en-US" altLang="ja-JP"/>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927586D6-2529-4C4E-90F0-BDE3CA2187CA}" type="slidenum">
              <a:rPr lang="en-US" altLang="ja-JP"/>
              <a:pPr>
                <a:defRPr/>
              </a:pPr>
              <a:t>‹#›</a:t>
            </a:fld>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タイトルと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スライド番号プレースホルダー 5"/>
          <p:cNvSpPr>
            <a:spLocks noGrp="1"/>
          </p:cNvSpPr>
          <p:nvPr>
            <p:ph type="sldNum" sz="quarter" idx="12"/>
          </p:nvPr>
        </p:nvSpPr>
        <p:spPr/>
        <p:txBody>
          <a:bodyPr/>
          <a:lstStyle/>
          <a:p>
            <a:fld id="{0680E2D3-D41B-4983-8E4B-70A83FB339EB}" type="slidenum">
              <a:rPr kumimoji="1" lang="ja-JP" altLang="en-US" smtClean="0"/>
              <a:t>‹#›</a:t>
            </a:fld>
            <a:endParaRPr kumimoji="1" lang="ja-JP" altLang="en-US"/>
          </a:p>
        </p:txBody>
      </p:sp>
    </p:spTree>
    <p:extLst>
      <p:ext uri="{BB962C8B-B14F-4D97-AF65-F5344CB8AC3E}">
        <p14:creationId xmlns:p14="http://schemas.microsoft.com/office/powerpoint/2010/main" val="4261602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mn-ea"/>
                <a:ea typeface="+mn-ea"/>
              </a:defRPr>
            </a:lvl1pPr>
          </a:lstStyle>
          <a:p>
            <a:r>
              <a:rPr lang="ja-JP" altLang="en-US"/>
              <a:t>マスタ タイトルの書式設定</a:t>
            </a:r>
          </a:p>
        </p:txBody>
      </p:sp>
      <p:sp>
        <p:nvSpPr>
          <p:cNvPr id="3" name="コンテンツ プレースホルダ 2"/>
          <p:cNvSpPr>
            <a:spLocks noGrp="1"/>
          </p:cNvSpPr>
          <p:nvPr>
            <p:ph idx="1"/>
          </p:nvPr>
        </p:nvSpPr>
        <p:spPr/>
        <p:txBody>
          <a:bodyPr/>
          <a:lstStyle>
            <a:lvl1pPr>
              <a:defRPr>
                <a:latin typeface="+mn-ea"/>
                <a:ea typeface="+mn-ea"/>
              </a:defRPr>
            </a:lvl1pPr>
            <a:lvl2pPr>
              <a:defRPr>
                <a:latin typeface="+mn-ea"/>
                <a:ea typeface="+mn-ea"/>
              </a:defRPr>
            </a:lvl2pPr>
            <a:lvl3pPr>
              <a:defRPr>
                <a:latin typeface="+mn-ea"/>
                <a:ea typeface="+mn-ea"/>
              </a:defRPr>
            </a:lvl3pPr>
            <a:lvl4pPr>
              <a:defRPr>
                <a:latin typeface="+mn-ea"/>
                <a:ea typeface="+mn-ea"/>
              </a:defRPr>
            </a:lvl4pPr>
            <a:lvl5pPr>
              <a:defRPr>
                <a:latin typeface="+mn-ea"/>
                <a:ea typeface="+mn-ea"/>
              </a:defRPr>
            </a:lvl5p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atin typeface="+mn-ea"/>
                <a:ea typeface="+mn-ea"/>
              </a:defRPr>
            </a:lvl1pPr>
          </a:lstStyle>
          <a:p>
            <a:pPr>
              <a:defRPr/>
            </a:pPr>
            <a:endParaRPr lang="en-US" altLang="ja-JP"/>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atin typeface="+mn-ea"/>
                <a:ea typeface="+mn-ea"/>
              </a:defRPr>
            </a:lvl1pPr>
          </a:lstStyle>
          <a:p>
            <a:pPr>
              <a:defRPr/>
            </a:pPr>
            <a:endParaRPr lang="en-US" altLang="ja-JP" dirty="0"/>
          </a:p>
        </p:txBody>
      </p:sp>
      <p:sp>
        <p:nvSpPr>
          <p:cNvPr id="6" name="Rectangle 6">
            <a:extLst>
              <a:ext uri="{FF2B5EF4-FFF2-40B4-BE49-F238E27FC236}">
                <a16:creationId xmlns:a16="http://schemas.microsoft.com/office/drawing/2014/main" id="{0CC4B905-72FC-4B24-9739-1DB2089C43B7}"/>
              </a:ext>
            </a:extLst>
          </p:cNvPr>
          <p:cNvSpPr>
            <a:spLocks noGrp="1" noChangeArrowheads="1"/>
          </p:cNvSpPr>
          <p:nvPr>
            <p:ph type="sldNum" sz="quarter" idx="4"/>
          </p:nvPr>
        </p:nvSpPr>
        <p:spPr>
          <a:xfrm>
            <a:off x="8077200" y="6126163"/>
            <a:ext cx="2133600" cy="476250"/>
          </a:xfrm>
          <a:prstGeom prst="rect">
            <a:avLst/>
          </a:prstGeom>
          <a:ln/>
        </p:spPr>
        <p:txBody>
          <a:bodyPr/>
          <a:lstStyle>
            <a:lvl1pPr>
              <a:defRPr sz="3600">
                <a:solidFill>
                  <a:schemeClr val="tx1"/>
                </a:solidFill>
                <a:latin typeface="+mn-lt"/>
              </a:defRPr>
            </a:lvl1pPr>
          </a:lstStyle>
          <a:p>
            <a:pPr>
              <a:defRPr/>
            </a:pPr>
            <a:fld id="{B4E2B5A9-3B66-4E26-8773-88CE727743D4}" type="slidenum">
              <a:rPr lang="en-US" altLang="ja-JP" smtClean="0"/>
              <a:pPr>
                <a:defRPr/>
              </a:pPr>
              <a:t>‹#›</a:t>
            </a:fld>
            <a:endParaRPr lang="en-US" altLang="ja-JP"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F62762AF-BFEF-4C62-849B-8FD67A4D2A87}" type="slidenum">
              <a:rPr lang="en-US" altLang="ja-JP"/>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E7EE6BAF-6D73-42D1-B0CF-17BDA6C2F4E5}" type="slidenum">
              <a:rPr lang="en-US" altLang="ja-JP"/>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5C48AE15-F31E-4D9B-8607-F69C6FAC746D}" type="slidenum">
              <a:rPr lang="en-US" altLang="ja-JP"/>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5983CDB2-406D-4886-9058-0A385F6DDE29}" type="slidenum">
              <a:rPr lang="en-US" altLang="ja-JP"/>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ltLang="ja-JP" dirty="0"/>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a:p>
        </p:txBody>
      </p:sp>
      <p:sp>
        <p:nvSpPr>
          <p:cNvPr id="4" name="Rectangle 6">
            <a:extLst>
              <a:ext uri="{FF2B5EF4-FFF2-40B4-BE49-F238E27FC236}">
                <a16:creationId xmlns:a16="http://schemas.microsoft.com/office/drawing/2014/main" id="{5DD1766E-D1B9-40D3-A2E2-1926743C27AE}"/>
              </a:ext>
            </a:extLst>
          </p:cNvPr>
          <p:cNvSpPr>
            <a:spLocks noGrp="1" noChangeArrowheads="1"/>
          </p:cNvSpPr>
          <p:nvPr>
            <p:ph type="sldNum" sz="quarter" idx="4"/>
          </p:nvPr>
        </p:nvSpPr>
        <p:spPr>
          <a:xfrm>
            <a:off x="8077200" y="6126163"/>
            <a:ext cx="2133600" cy="476250"/>
          </a:xfrm>
          <a:prstGeom prst="rect">
            <a:avLst/>
          </a:prstGeom>
          <a:ln/>
        </p:spPr>
        <p:txBody>
          <a:bodyPr/>
          <a:lstStyle>
            <a:lvl1pPr>
              <a:defRPr sz="3600">
                <a:latin typeface="+mn-lt"/>
              </a:defRPr>
            </a:lvl1pPr>
          </a:lstStyle>
          <a:p>
            <a:pPr>
              <a:defRPr/>
            </a:pPr>
            <a:fld id="{B4E2B5A9-3B66-4E26-8773-88CE727743D4}" type="slidenum">
              <a:rPr lang="en-US" altLang="ja-JP" smtClean="0"/>
              <a:pPr>
                <a:defRPr/>
              </a:pPr>
              <a:t>‹#›</a:t>
            </a:fld>
            <a:endParaRPr lang="en-US" altLang="ja-JP"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0305EE91-3AD9-4504-884A-00FF4FECA49F}" type="slidenum">
              <a:rPr lang="en-US" altLang="ja-JP"/>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2080FE12-96D7-48CD-8EF5-DAC1265DC3BA}" type="slidenum">
              <a:rPr lang="en-US" altLang="ja-JP"/>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alpha val="90000"/>
          </a:schemeClr>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5" name="Rectangle 6">
            <a:extLst>
              <a:ext uri="{FF2B5EF4-FFF2-40B4-BE49-F238E27FC236}">
                <a16:creationId xmlns:a16="http://schemas.microsoft.com/office/drawing/2014/main" id="{8B1433CF-D6D3-4AD8-BC3E-11B0A9351A48}"/>
              </a:ext>
            </a:extLst>
          </p:cNvPr>
          <p:cNvSpPr>
            <a:spLocks noGrp="1" noChangeArrowheads="1"/>
          </p:cNvSpPr>
          <p:nvPr>
            <p:ph type="sldNum" sz="quarter" idx="4"/>
          </p:nvPr>
        </p:nvSpPr>
        <p:spPr>
          <a:xfrm>
            <a:off x="8077200" y="6126163"/>
            <a:ext cx="2133600" cy="476250"/>
          </a:xfrm>
          <a:prstGeom prst="rect">
            <a:avLst/>
          </a:prstGeom>
          <a:ln/>
        </p:spPr>
        <p:txBody>
          <a:bodyPr/>
          <a:lstStyle>
            <a:lvl1pPr>
              <a:defRPr sz="3600">
                <a:latin typeface="+mn-lt"/>
              </a:defRPr>
            </a:lvl1pPr>
          </a:lstStyle>
          <a:p>
            <a:pPr>
              <a:defRPr/>
            </a:pPr>
            <a:fld id="{B4E2B5A9-3B66-4E26-8773-88CE727743D4}" type="slidenum">
              <a:rPr lang="en-US" altLang="ja-JP" smtClean="0"/>
              <a:pPr>
                <a:defRPr/>
              </a:pPr>
              <a:t>‹#›</a:t>
            </a:fld>
            <a:endParaRPr lang="en-US" altLang="ja-JP"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332641" y="2100337"/>
            <a:ext cx="8494633" cy="2585323"/>
          </a:xfrm>
          <a:prstGeom prst="rect">
            <a:avLst/>
          </a:prstGeom>
          <a:noFill/>
          <a:ln w="9525">
            <a:noFill/>
            <a:miter lim="800000"/>
            <a:headEnd/>
            <a:tailEnd/>
          </a:ln>
        </p:spPr>
        <p:txBody>
          <a:bodyPr wrap="none">
            <a:spAutoFit/>
          </a:bodyPr>
          <a:lstStyle/>
          <a:p>
            <a:pPr algn="ctr">
              <a:lnSpc>
                <a:spcPct val="150000"/>
              </a:lnSpc>
            </a:pPr>
            <a:r>
              <a:rPr lang="ja-JP" altLang="en-US" sz="5400" dirty="0">
                <a:latin typeface="+mn-lt"/>
                <a:ea typeface="+mn-ea"/>
              </a:rPr>
              <a:t>グッドコーチになるための</a:t>
            </a:r>
            <a:endParaRPr lang="en-US" altLang="ja-JP" sz="5400" dirty="0">
              <a:latin typeface="+mn-lt"/>
              <a:ea typeface="+mn-ea"/>
            </a:endParaRPr>
          </a:p>
          <a:p>
            <a:pPr algn="ctr">
              <a:lnSpc>
                <a:spcPct val="150000"/>
              </a:lnSpc>
            </a:pPr>
            <a:r>
              <a:rPr lang="ja-JP" altLang="en-US" sz="5400" dirty="0">
                <a:latin typeface="+mn-lt"/>
                <a:ea typeface="+mn-ea"/>
              </a:rPr>
              <a:t>ココロエ</a:t>
            </a:r>
            <a:endParaRPr lang="en-US" altLang="ja-JP" sz="4800" dirty="0">
              <a:latin typeface="+mn-lt"/>
              <a:ea typeface="+mn-ea"/>
            </a:endParaRPr>
          </a:p>
        </p:txBody>
      </p:sp>
      <p:sp>
        <p:nvSpPr>
          <p:cNvPr id="5" name="Rectangle 20">
            <a:extLst>
              <a:ext uri="{FF2B5EF4-FFF2-40B4-BE49-F238E27FC236}">
                <a16:creationId xmlns:a16="http://schemas.microsoft.com/office/drawing/2014/main" id="{BF6E7848-ECD3-48D1-A380-58B56CFF2ABD}"/>
              </a:ext>
            </a:extLst>
          </p:cNvPr>
          <p:cNvSpPr>
            <a:spLocks noChangeArrowheads="1"/>
          </p:cNvSpPr>
          <p:nvPr/>
        </p:nvSpPr>
        <p:spPr bwMode="auto">
          <a:xfrm>
            <a:off x="-14212" y="-4931"/>
            <a:ext cx="9158212" cy="523220"/>
          </a:xfrm>
          <a:prstGeom prst="rect">
            <a:avLst/>
          </a:prstGeom>
          <a:solidFill>
            <a:srgbClr val="FF9900">
              <a:alpha val="50196"/>
            </a:srgbClr>
          </a:solidFill>
          <a:ln w="19050">
            <a:noFill/>
            <a:miter lim="800000"/>
            <a:headEnd/>
            <a:tailEnd/>
          </a:ln>
        </p:spPr>
        <p:txBody>
          <a:bodyPr wrap="square">
            <a:spAutoFit/>
          </a:bodyPr>
          <a:lstStyle/>
          <a:p>
            <a:r>
              <a:rPr lang="ja-JP" altLang="en-US" sz="2800" dirty="0">
                <a:latin typeface="Segoe UI" panose="020B0502040204020203" pitchFamily="34" charset="0"/>
                <a:ea typeface="メイリオ" panose="020B0604030504040204" pitchFamily="50" charset="-128"/>
                <a:cs typeface="Segoe UI" panose="020B0502040204020203" pitchFamily="34" charset="0"/>
              </a:rPr>
              <a:t>「グッドコーチになるためのココロエ」スライド</a:t>
            </a:r>
          </a:p>
        </p:txBody>
      </p:sp>
      <p:sp>
        <p:nvSpPr>
          <p:cNvPr id="2" name="テキスト ボックス 1">
            <a:extLst>
              <a:ext uri="{FF2B5EF4-FFF2-40B4-BE49-F238E27FC236}">
                <a16:creationId xmlns:a16="http://schemas.microsoft.com/office/drawing/2014/main" id="{B3F4C902-F689-4B1D-B651-9E40CADB5CDC}"/>
              </a:ext>
            </a:extLst>
          </p:cNvPr>
          <p:cNvSpPr txBox="1"/>
          <p:nvPr/>
        </p:nvSpPr>
        <p:spPr>
          <a:xfrm>
            <a:off x="126109" y="5852209"/>
            <a:ext cx="8907695" cy="830997"/>
          </a:xfrm>
          <a:prstGeom prst="rect">
            <a:avLst/>
          </a:prstGeom>
          <a:noFill/>
        </p:spPr>
        <p:txBody>
          <a:bodyPr wrap="square" rtlCol="0">
            <a:spAutoFit/>
          </a:bodyPr>
          <a:lstStyle/>
          <a:p>
            <a:r>
              <a:rPr kumimoji="1" lang="ja-JP" altLang="en-US" dirty="0">
                <a:latin typeface="+mn-ea"/>
                <a:ea typeface="+mn-ea"/>
              </a:rPr>
              <a:t>スライド中の引用文献は繁雑になるので省略しています。</a:t>
            </a:r>
            <a:endParaRPr kumimoji="1" lang="en-US" altLang="ja-JP" dirty="0">
              <a:latin typeface="+mn-ea"/>
              <a:ea typeface="+mn-ea"/>
            </a:endParaRPr>
          </a:p>
          <a:p>
            <a:r>
              <a:rPr kumimoji="1" lang="ja-JP" altLang="en-US" dirty="0">
                <a:latin typeface="+mn-ea"/>
                <a:ea typeface="+mn-ea"/>
              </a:rPr>
              <a:t>本書をお読みいただき、必要に応じて文献を加筆してください。</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0">
            <a:extLst>
              <a:ext uri="{FF2B5EF4-FFF2-40B4-BE49-F238E27FC236}">
                <a16:creationId xmlns:a16="http://schemas.microsoft.com/office/drawing/2014/main" id="{BF6E7848-ECD3-48D1-A380-58B56CFF2ABD}"/>
              </a:ext>
            </a:extLst>
          </p:cNvPr>
          <p:cNvSpPr>
            <a:spLocks noChangeArrowheads="1"/>
          </p:cNvSpPr>
          <p:nvPr/>
        </p:nvSpPr>
        <p:spPr bwMode="auto">
          <a:xfrm>
            <a:off x="-14212" y="-4931"/>
            <a:ext cx="9158212" cy="523220"/>
          </a:xfrm>
          <a:prstGeom prst="rect">
            <a:avLst/>
          </a:prstGeom>
          <a:solidFill>
            <a:srgbClr val="FF9900">
              <a:alpha val="50196"/>
            </a:srgbClr>
          </a:solidFill>
          <a:ln w="19050">
            <a:noFill/>
            <a:miter lim="800000"/>
            <a:headEnd/>
            <a:tailEnd/>
          </a:ln>
        </p:spPr>
        <p:txBody>
          <a:bodyPr wrap="square">
            <a:spAutoFit/>
          </a:bodyPr>
          <a:lstStyle/>
          <a:p>
            <a:r>
              <a:rPr lang="en-US" altLang="ja-JP" sz="2800" dirty="0">
                <a:latin typeface="Segoe UI" panose="020B0502040204020203" pitchFamily="34" charset="0"/>
                <a:ea typeface="メイリオ" panose="020B0604030504040204" pitchFamily="50" charset="-128"/>
                <a:cs typeface="Segoe UI" panose="020B0502040204020203" pitchFamily="34" charset="0"/>
              </a:rPr>
              <a:t>(3) </a:t>
            </a:r>
            <a:r>
              <a:rPr lang="ja-JP" altLang="en-US" sz="2800" dirty="0">
                <a:latin typeface="Segoe UI" panose="020B0502040204020203" pitchFamily="34" charset="0"/>
                <a:ea typeface="メイリオ" panose="020B0604030504040204" pitchFamily="50" charset="-128"/>
                <a:cs typeface="Segoe UI" panose="020B0502040204020203" pitchFamily="34" charset="0"/>
              </a:rPr>
              <a:t>コーチ自身の人間力向上と学び</a:t>
            </a:r>
          </a:p>
        </p:txBody>
      </p:sp>
      <p:sp>
        <p:nvSpPr>
          <p:cNvPr id="7" name="正方形/長方形 6">
            <a:extLst>
              <a:ext uri="{FF2B5EF4-FFF2-40B4-BE49-F238E27FC236}">
                <a16:creationId xmlns:a16="http://schemas.microsoft.com/office/drawing/2014/main" id="{8F572979-5A02-4D18-BEC6-460027E91465}"/>
              </a:ext>
            </a:extLst>
          </p:cNvPr>
          <p:cNvSpPr/>
          <p:nvPr/>
        </p:nvSpPr>
        <p:spPr>
          <a:xfrm>
            <a:off x="28117" y="2152824"/>
            <a:ext cx="9073554" cy="4401205"/>
          </a:xfrm>
          <a:prstGeom prst="rect">
            <a:avLst/>
          </a:prstGeom>
          <a:solidFill>
            <a:srgbClr val="003300"/>
          </a:solidFill>
        </p:spPr>
        <p:txBody>
          <a:bodyPr wrap="square">
            <a:spAutoFit/>
          </a:bodyPr>
          <a:lstStyle/>
          <a:p>
            <a:pPr marL="457200" indent="-457200">
              <a:lnSpc>
                <a:spcPct val="200000"/>
              </a:lnSpc>
              <a:buFont typeface="Wingdings" panose="05000000000000000000" pitchFamily="2" charset="2"/>
              <a:buChar char="l"/>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勝利至上主義から</a:t>
            </a:r>
            <a:r>
              <a:rPr lang="ja-JP" altLang="en-US" sz="2800" dirty="0">
                <a:solidFill>
                  <a:srgbClr val="FFFF00"/>
                </a:solidFill>
                <a:latin typeface="Segoe UI" panose="020B0502040204020203" pitchFamily="34" charset="0"/>
                <a:ea typeface="メイリオ" panose="020B0604030504040204" pitchFamily="50" charset="-128"/>
                <a:cs typeface="Segoe UI" panose="020B0502040204020203" pitchFamily="34" charset="0"/>
              </a:rPr>
              <a:t>「人間力」</a:t>
            </a: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の重視へ</a:t>
            </a:r>
            <a:endPar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endParaRPr>
          </a:p>
          <a:p>
            <a:pPr marL="457200" indent="-457200">
              <a:lnSpc>
                <a:spcPct val="200000"/>
              </a:lnSpc>
              <a:buFont typeface="Wingdings" panose="05000000000000000000" pitchFamily="2" charset="2"/>
              <a:buChar char="l"/>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人間力＝「思考・判断」と「態度・行動」</a:t>
            </a:r>
            <a:endPar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endParaRPr>
          </a:p>
          <a:p>
            <a:pPr marL="457200" indent="-457200">
              <a:lnSpc>
                <a:spcPct val="200000"/>
              </a:lnSpc>
              <a:buFont typeface="Wingdings" panose="05000000000000000000" pitchFamily="2" charset="2"/>
              <a:buChar char="l"/>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態度・行動＝「対自分力」と「対他者力」</a:t>
            </a:r>
            <a:endPar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endParaRPr>
          </a:p>
          <a:p>
            <a:pPr marL="457200" indent="-457200">
              <a:lnSpc>
                <a:spcPct val="200000"/>
              </a:lnSpc>
              <a:buFont typeface="Wingdings" panose="05000000000000000000" pitchFamily="2" charset="2"/>
              <a:buChar char="l"/>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自らの経験だけに基づいたコーチングからの脱却</a:t>
            </a:r>
            <a:endPar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endParaRPr>
          </a:p>
          <a:p>
            <a:pPr marL="457200" indent="-457200">
              <a:lnSpc>
                <a:spcPct val="200000"/>
              </a:lnSpc>
              <a:buFont typeface="Wingdings" panose="05000000000000000000" pitchFamily="2" charset="2"/>
              <a:buChar char="l"/>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目の前のプレイヤーに</a:t>
            </a:r>
            <a:r>
              <a:rPr lang="ja-JP" altLang="en-US" sz="2800" dirty="0">
                <a:solidFill>
                  <a:srgbClr val="FFFF00"/>
                </a:solidFill>
                <a:latin typeface="Segoe UI" panose="020B0502040204020203" pitchFamily="34" charset="0"/>
                <a:ea typeface="メイリオ" panose="020B0604030504040204" pitchFamily="50" charset="-128"/>
                <a:cs typeface="Segoe UI" panose="020B0502040204020203" pitchFamily="34" charset="0"/>
              </a:rPr>
              <a:t>フィットする</a:t>
            </a: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コーチングを</a:t>
            </a:r>
            <a:endPar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endParaRPr>
          </a:p>
        </p:txBody>
      </p:sp>
      <p:sp>
        <p:nvSpPr>
          <p:cNvPr id="9" name="Rectangle 7">
            <a:extLst>
              <a:ext uri="{FF2B5EF4-FFF2-40B4-BE49-F238E27FC236}">
                <a16:creationId xmlns:a16="http://schemas.microsoft.com/office/drawing/2014/main" id="{F225F6ED-629F-45BE-B079-85EC47786091}"/>
              </a:ext>
            </a:extLst>
          </p:cNvPr>
          <p:cNvSpPr>
            <a:spLocks noChangeArrowheads="1"/>
          </p:cNvSpPr>
          <p:nvPr/>
        </p:nvSpPr>
        <p:spPr bwMode="auto">
          <a:xfrm>
            <a:off x="201075" y="613799"/>
            <a:ext cx="8779640" cy="609520"/>
          </a:xfrm>
          <a:prstGeom prst="rect">
            <a:avLst/>
          </a:prstGeom>
          <a:solidFill>
            <a:schemeClr val="bg1"/>
          </a:solidFill>
          <a:ln w="19050">
            <a:solidFill>
              <a:schemeClr val="bg2"/>
            </a:solidFill>
            <a:miter lim="800000"/>
            <a:headEnd/>
            <a:tailEnd/>
          </a:ln>
          <a:effectLst>
            <a:outerShdw dist="53882" dir="2700000" algn="ctr" rotWithShape="0">
              <a:schemeClr val="bg2"/>
            </a:outerShdw>
          </a:effectLst>
        </p:spPr>
        <p:txBody>
          <a:bodyPr wrap="none" anchor="ctr"/>
          <a:lstStyle/>
          <a:p>
            <a:pPr>
              <a:defRPr/>
            </a:pPr>
            <a:r>
              <a:rPr lang="en-US" altLang="ja-JP" sz="3200" dirty="0">
                <a:latin typeface="+mn-lt"/>
                <a:ea typeface="+mn-ea"/>
                <a:cs typeface="Segoe UI" panose="020B0502040204020203" pitchFamily="34" charset="0"/>
              </a:rPr>
              <a:t>2.</a:t>
            </a:r>
            <a:r>
              <a:rPr lang="ja-JP" altLang="en-US" sz="3200" dirty="0">
                <a:latin typeface="+mn-lt"/>
                <a:ea typeface="+mn-ea"/>
                <a:cs typeface="Segoe UI" panose="020B0502040204020203" pitchFamily="34" charset="0"/>
              </a:rPr>
              <a:t> 自らの「人間力」を高めましょう</a:t>
            </a:r>
          </a:p>
        </p:txBody>
      </p:sp>
      <p:sp>
        <p:nvSpPr>
          <p:cNvPr id="10" name="Rectangle 7">
            <a:extLst>
              <a:ext uri="{FF2B5EF4-FFF2-40B4-BE49-F238E27FC236}">
                <a16:creationId xmlns:a16="http://schemas.microsoft.com/office/drawing/2014/main" id="{F225F6ED-629F-45BE-B079-85EC47786091}"/>
              </a:ext>
            </a:extLst>
          </p:cNvPr>
          <p:cNvSpPr>
            <a:spLocks noChangeArrowheads="1"/>
          </p:cNvSpPr>
          <p:nvPr/>
        </p:nvSpPr>
        <p:spPr bwMode="auto">
          <a:xfrm>
            <a:off x="201075" y="1427404"/>
            <a:ext cx="8779640" cy="609520"/>
          </a:xfrm>
          <a:prstGeom prst="rect">
            <a:avLst/>
          </a:prstGeom>
          <a:solidFill>
            <a:schemeClr val="bg1"/>
          </a:solidFill>
          <a:ln w="19050">
            <a:solidFill>
              <a:schemeClr val="bg2"/>
            </a:solidFill>
            <a:miter lim="800000"/>
            <a:headEnd/>
            <a:tailEnd/>
          </a:ln>
          <a:effectLst>
            <a:outerShdw dist="53882" dir="2700000" algn="ctr" rotWithShape="0">
              <a:schemeClr val="bg2"/>
            </a:outerShdw>
          </a:effectLst>
        </p:spPr>
        <p:txBody>
          <a:bodyPr wrap="none" anchor="ctr"/>
          <a:lstStyle/>
          <a:p>
            <a:pPr>
              <a:defRPr/>
            </a:pPr>
            <a:r>
              <a:rPr lang="en-US" altLang="ja-JP" sz="3200" dirty="0">
                <a:latin typeface="+mn-lt"/>
                <a:ea typeface="+mn-ea"/>
                <a:cs typeface="Segoe UI" panose="020B0502040204020203" pitchFamily="34" charset="0"/>
              </a:rPr>
              <a:t>3. </a:t>
            </a:r>
            <a:r>
              <a:rPr lang="ja-JP" altLang="en-US" sz="3200" dirty="0">
                <a:latin typeface="+mn-lt"/>
                <a:ea typeface="+mn-ea"/>
                <a:cs typeface="Segoe UI" panose="020B0502040204020203" pitchFamily="34" charset="0"/>
              </a:rPr>
              <a:t>常に学び続けましょう</a:t>
            </a:r>
          </a:p>
        </p:txBody>
      </p:sp>
      <p:pic>
        <p:nvPicPr>
          <p:cNvPr id="5122" name="Picture 2" descr="水泳のイラスト「コーチと生徒」"/>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2322" y="918559"/>
            <a:ext cx="1808393" cy="1939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9579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0">
            <a:extLst>
              <a:ext uri="{FF2B5EF4-FFF2-40B4-BE49-F238E27FC236}">
                <a16:creationId xmlns:a16="http://schemas.microsoft.com/office/drawing/2014/main" id="{BF6E7848-ECD3-48D1-A380-58B56CFF2ABD}"/>
              </a:ext>
            </a:extLst>
          </p:cNvPr>
          <p:cNvSpPr>
            <a:spLocks noChangeArrowheads="1"/>
          </p:cNvSpPr>
          <p:nvPr/>
        </p:nvSpPr>
        <p:spPr bwMode="auto">
          <a:xfrm>
            <a:off x="-14212" y="-4931"/>
            <a:ext cx="9158212" cy="523220"/>
          </a:xfrm>
          <a:prstGeom prst="rect">
            <a:avLst/>
          </a:prstGeom>
          <a:solidFill>
            <a:srgbClr val="FF9900">
              <a:alpha val="50196"/>
            </a:srgbClr>
          </a:solidFill>
          <a:ln w="19050">
            <a:noFill/>
            <a:miter lim="800000"/>
            <a:headEnd/>
            <a:tailEnd/>
          </a:ln>
        </p:spPr>
        <p:txBody>
          <a:bodyPr wrap="square">
            <a:spAutoFit/>
          </a:bodyPr>
          <a:lstStyle/>
          <a:p>
            <a:r>
              <a:rPr lang="en-US" altLang="ja-JP" sz="2800" dirty="0">
                <a:latin typeface="Segoe UI" panose="020B0502040204020203" pitchFamily="34" charset="0"/>
                <a:ea typeface="メイリオ" panose="020B0604030504040204" pitchFamily="50" charset="-128"/>
                <a:cs typeface="Segoe UI" panose="020B0502040204020203" pitchFamily="34" charset="0"/>
              </a:rPr>
              <a:t>(4) </a:t>
            </a:r>
            <a:r>
              <a:rPr lang="ja-JP" altLang="en-US" sz="2800" dirty="0">
                <a:latin typeface="Segoe UI" panose="020B0502040204020203" pitchFamily="34" charset="0"/>
                <a:ea typeface="メイリオ" panose="020B0604030504040204" pitchFamily="50" charset="-128"/>
                <a:cs typeface="Segoe UI" panose="020B0502040204020203" pitchFamily="34" charset="0"/>
              </a:rPr>
              <a:t>コーチとプレーヤーの関係性</a:t>
            </a:r>
          </a:p>
        </p:txBody>
      </p:sp>
      <p:sp>
        <p:nvSpPr>
          <p:cNvPr id="7" name="正方形/長方形 6">
            <a:extLst>
              <a:ext uri="{FF2B5EF4-FFF2-40B4-BE49-F238E27FC236}">
                <a16:creationId xmlns:a16="http://schemas.microsoft.com/office/drawing/2014/main" id="{8F572979-5A02-4D18-BEC6-460027E91465}"/>
              </a:ext>
            </a:extLst>
          </p:cNvPr>
          <p:cNvSpPr/>
          <p:nvPr/>
        </p:nvSpPr>
        <p:spPr>
          <a:xfrm>
            <a:off x="28117" y="2152824"/>
            <a:ext cx="9073554" cy="3539430"/>
          </a:xfrm>
          <a:prstGeom prst="rect">
            <a:avLst/>
          </a:prstGeom>
          <a:solidFill>
            <a:srgbClr val="003300"/>
          </a:solidFill>
        </p:spPr>
        <p:txBody>
          <a:bodyPr wrap="square">
            <a:spAutoFit/>
          </a:bodyPr>
          <a:lstStyle/>
          <a:p>
            <a:pPr marL="457200" indent="-457200">
              <a:lnSpc>
                <a:spcPct val="200000"/>
              </a:lnSpc>
              <a:buFont typeface="Wingdings" panose="05000000000000000000" pitchFamily="2" charset="2"/>
              <a:buChar char="l"/>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「プレーヤーの言うことを全て聞く」ではない</a:t>
            </a:r>
            <a:endPar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endParaRPr>
          </a:p>
          <a:p>
            <a:pPr marL="457200" indent="-457200">
              <a:lnSpc>
                <a:spcPct val="200000"/>
              </a:lnSpc>
              <a:buFont typeface="Wingdings" panose="05000000000000000000" pitchFamily="2" charset="2"/>
              <a:buChar char="l"/>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プレーヤーを</a:t>
            </a:r>
            <a:r>
              <a:rPr lang="ja-JP" altLang="en-US" sz="2800" dirty="0">
                <a:solidFill>
                  <a:srgbClr val="FFFF00"/>
                </a:solidFill>
                <a:latin typeface="Segoe UI" panose="020B0502040204020203" pitchFamily="34" charset="0"/>
                <a:ea typeface="メイリオ" panose="020B0604030504040204" pitchFamily="50" charset="-128"/>
                <a:cs typeface="Segoe UI" panose="020B0502040204020203" pitchFamily="34" charset="0"/>
              </a:rPr>
              <a:t>リスペクト</a:t>
            </a: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し、最優先する</a:t>
            </a:r>
            <a:endPar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endParaRPr>
          </a:p>
          <a:p>
            <a:pPr marL="457200" indent="-457200">
              <a:lnSpc>
                <a:spcPct val="200000"/>
              </a:lnSpc>
              <a:buFont typeface="Wingdings" panose="05000000000000000000" pitchFamily="2" charset="2"/>
              <a:buChar char="l"/>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「教え込む」から</a:t>
            </a:r>
            <a:r>
              <a:rPr lang="ja-JP" altLang="en-US" sz="2800" dirty="0">
                <a:solidFill>
                  <a:srgbClr val="FFFF00"/>
                </a:solidFill>
                <a:latin typeface="Segoe UI" panose="020B0502040204020203" pitchFamily="34" charset="0"/>
                <a:ea typeface="メイリオ" panose="020B0604030504040204" pitchFamily="50" charset="-128"/>
                <a:cs typeface="Segoe UI" panose="020B0502040204020203" pitchFamily="34" charset="0"/>
              </a:rPr>
              <a:t>「引き出す」</a:t>
            </a: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コーチングへ</a:t>
            </a:r>
            <a:endPar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endParaRPr>
          </a:p>
          <a:p>
            <a:pPr marL="457200" indent="-457200">
              <a:lnSpc>
                <a:spcPct val="200000"/>
              </a:lnSpc>
              <a:buFont typeface="Wingdings" panose="05000000000000000000" pitchFamily="2" charset="2"/>
              <a:buChar char="l"/>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 </a:t>
            </a:r>
            <a:r>
              <a:rPr lang="ja-JP" altLang="en-US" sz="2800" dirty="0">
                <a:solidFill>
                  <a:srgbClr val="FFFF00"/>
                </a:solidFill>
                <a:latin typeface="Segoe UI" panose="020B0502040204020203" pitchFamily="34" charset="0"/>
                <a:ea typeface="メイリオ" panose="020B0604030504040204" pitchFamily="50" charset="-128"/>
                <a:cs typeface="Segoe UI" panose="020B0502040204020203" pitchFamily="34" charset="0"/>
              </a:rPr>
              <a:t>アスリート・センタード</a:t>
            </a: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・コーチング</a:t>
            </a:r>
            <a:endPar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endParaRPr>
          </a:p>
        </p:txBody>
      </p:sp>
      <p:sp>
        <p:nvSpPr>
          <p:cNvPr id="8" name="Rectangle 7">
            <a:extLst>
              <a:ext uri="{FF2B5EF4-FFF2-40B4-BE49-F238E27FC236}">
                <a16:creationId xmlns:a16="http://schemas.microsoft.com/office/drawing/2014/main" id="{F225F6ED-629F-45BE-B079-85EC47786091}"/>
              </a:ext>
            </a:extLst>
          </p:cNvPr>
          <p:cNvSpPr>
            <a:spLocks noChangeArrowheads="1"/>
          </p:cNvSpPr>
          <p:nvPr/>
        </p:nvSpPr>
        <p:spPr bwMode="auto">
          <a:xfrm>
            <a:off x="201075" y="624468"/>
            <a:ext cx="8779640" cy="609520"/>
          </a:xfrm>
          <a:prstGeom prst="rect">
            <a:avLst/>
          </a:prstGeom>
          <a:solidFill>
            <a:schemeClr val="bg1"/>
          </a:solidFill>
          <a:ln w="19050">
            <a:solidFill>
              <a:schemeClr val="bg2"/>
            </a:solidFill>
            <a:miter lim="800000"/>
            <a:headEnd/>
            <a:tailEnd/>
          </a:ln>
          <a:effectLst>
            <a:outerShdw dist="53882" dir="2700000" algn="ctr" rotWithShape="0">
              <a:schemeClr val="bg2"/>
            </a:outerShdw>
          </a:effectLst>
        </p:spPr>
        <p:txBody>
          <a:bodyPr wrap="none" anchor="ctr"/>
          <a:lstStyle/>
          <a:p>
            <a:pPr>
              <a:defRPr/>
            </a:pPr>
            <a:r>
              <a:rPr lang="en-US" altLang="ja-JP" sz="3200" dirty="0">
                <a:latin typeface="+mn-lt"/>
                <a:ea typeface="+mn-ea"/>
                <a:cs typeface="Segoe UI" panose="020B0502040204020203" pitchFamily="34" charset="0"/>
              </a:rPr>
              <a:t>4. </a:t>
            </a:r>
            <a:r>
              <a:rPr lang="ja-JP" altLang="en-US" sz="3200" dirty="0">
                <a:latin typeface="+mn-lt"/>
                <a:ea typeface="+mn-ea"/>
                <a:cs typeface="Segoe UI" panose="020B0502040204020203" pitchFamily="34" charset="0"/>
              </a:rPr>
              <a:t>プレーヤーのことを最優先に考えましょう</a:t>
            </a:r>
          </a:p>
        </p:txBody>
      </p:sp>
      <p:sp>
        <p:nvSpPr>
          <p:cNvPr id="11" name="Rectangle 7">
            <a:extLst>
              <a:ext uri="{FF2B5EF4-FFF2-40B4-BE49-F238E27FC236}">
                <a16:creationId xmlns:a16="http://schemas.microsoft.com/office/drawing/2014/main" id="{F225F6ED-629F-45BE-B079-85EC47786091}"/>
              </a:ext>
            </a:extLst>
          </p:cNvPr>
          <p:cNvSpPr>
            <a:spLocks noChangeArrowheads="1"/>
          </p:cNvSpPr>
          <p:nvPr/>
        </p:nvSpPr>
        <p:spPr bwMode="auto">
          <a:xfrm>
            <a:off x="201075" y="1438073"/>
            <a:ext cx="8779640" cy="609520"/>
          </a:xfrm>
          <a:prstGeom prst="rect">
            <a:avLst/>
          </a:prstGeom>
          <a:solidFill>
            <a:schemeClr val="bg1"/>
          </a:solidFill>
          <a:ln w="19050">
            <a:solidFill>
              <a:schemeClr val="bg2"/>
            </a:solidFill>
            <a:miter lim="800000"/>
            <a:headEnd/>
            <a:tailEnd/>
          </a:ln>
          <a:effectLst>
            <a:outerShdw dist="53882" dir="2700000" algn="ctr" rotWithShape="0">
              <a:schemeClr val="bg2"/>
            </a:outerShdw>
          </a:effectLst>
        </p:spPr>
        <p:txBody>
          <a:bodyPr wrap="none" anchor="ctr"/>
          <a:lstStyle/>
          <a:p>
            <a:pPr>
              <a:defRPr/>
            </a:pPr>
            <a:r>
              <a:rPr lang="en-US" altLang="ja-JP" sz="3200" dirty="0">
                <a:latin typeface="+mn-lt"/>
                <a:ea typeface="+mn-ea"/>
                <a:cs typeface="Segoe UI" panose="020B0502040204020203" pitchFamily="34" charset="0"/>
              </a:rPr>
              <a:t>5. </a:t>
            </a:r>
            <a:r>
              <a:rPr lang="ja-JP" altLang="en-US" sz="3200" dirty="0">
                <a:latin typeface="+mn-lt"/>
                <a:ea typeface="+mn-ea"/>
                <a:cs typeface="Segoe UI" panose="020B0502040204020203" pitchFamily="34" charset="0"/>
              </a:rPr>
              <a:t>自立したプレーヤーを育てましょう</a:t>
            </a:r>
          </a:p>
        </p:txBody>
      </p:sp>
      <p:pic>
        <p:nvPicPr>
          <p:cNvPr id="6146" name="Picture 2" descr="野球の監督・コーチのイラスト"/>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74833" y="4835276"/>
            <a:ext cx="1428296" cy="1713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0927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0">
            <a:extLst>
              <a:ext uri="{FF2B5EF4-FFF2-40B4-BE49-F238E27FC236}">
                <a16:creationId xmlns:a16="http://schemas.microsoft.com/office/drawing/2014/main" id="{BF6E7848-ECD3-48D1-A380-58B56CFF2ABD}"/>
              </a:ext>
            </a:extLst>
          </p:cNvPr>
          <p:cNvSpPr>
            <a:spLocks noChangeArrowheads="1"/>
          </p:cNvSpPr>
          <p:nvPr/>
        </p:nvSpPr>
        <p:spPr bwMode="auto">
          <a:xfrm>
            <a:off x="-14212" y="-4931"/>
            <a:ext cx="9158212" cy="523220"/>
          </a:xfrm>
          <a:prstGeom prst="rect">
            <a:avLst/>
          </a:prstGeom>
          <a:solidFill>
            <a:srgbClr val="FF9900">
              <a:alpha val="50196"/>
            </a:srgbClr>
          </a:solidFill>
          <a:ln w="19050">
            <a:noFill/>
            <a:miter lim="800000"/>
            <a:headEnd/>
            <a:tailEnd/>
          </a:ln>
        </p:spPr>
        <p:txBody>
          <a:bodyPr wrap="square">
            <a:spAutoFit/>
          </a:bodyPr>
          <a:lstStyle/>
          <a:p>
            <a:r>
              <a:rPr lang="en-US" altLang="ja-JP" sz="2800" dirty="0">
                <a:latin typeface="Segoe UI" panose="020B0502040204020203" pitchFamily="34" charset="0"/>
                <a:ea typeface="メイリオ" panose="020B0604030504040204" pitchFamily="50" charset="-128"/>
                <a:cs typeface="Segoe UI" panose="020B0502040204020203" pitchFamily="34" charset="0"/>
              </a:rPr>
              <a:t>(5) </a:t>
            </a:r>
            <a:r>
              <a:rPr lang="ja-JP" altLang="en-US" sz="2800" dirty="0">
                <a:latin typeface="Segoe UI" panose="020B0502040204020203" pitchFamily="34" charset="0"/>
                <a:ea typeface="メイリオ" panose="020B0604030504040204" pitchFamily="50" charset="-128"/>
                <a:cs typeface="Segoe UI" panose="020B0502040204020203" pitchFamily="34" charset="0"/>
              </a:rPr>
              <a:t>コーチと社会の関係性</a:t>
            </a:r>
          </a:p>
        </p:txBody>
      </p:sp>
      <p:sp>
        <p:nvSpPr>
          <p:cNvPr id="7" name="正方形/長方形 6">
            <a:extLst>
              <a:ext uri="{FF2B5EF4-FFF2-40B4-BE49-F238E27FC236}">
                <a16:creationId xmlns:a16="http://schemas.microsoft.com/office/drawing/2014/main" id="{8F572979-5A02-4D18-BEC6-460027E91465}"/>
              </a:ext>
            </a:extLst>
          </p:cNvPr>
          <p:cNvSpPr/>
          <p:nvPr/>
        </p:nvSpPr>
        <p:spPr>
          <a:xfrm>
            <a:off x="28116" y="2152824"/>
            <a:ext cx="9230183" cy="4401205"/>
          </a:xfrm>
          <a:prstGeom prst="rect">
            <a:avLst/>
          </a:prstGeom>
          <a:solidFill>
            <a:srgbClr val="003300"/>
          </a:solidFill>
        </p:spPr>
        <p:txBody>
          <a:bodyPr wrap="square">
            <a:spAutoFit/>
          </a:bodyPr>
          <a:lstStyle/>
          <a:p>
            <a:pPr marL="457200" indent="-457200">
              <a:lnSpc>
                <a:spcPct val="200000"/>
              </a:lnSpc>
              <a:buFont typeface="Wingdings" panose="05000000000000000000" pitchFamily="2" charset="2"/>
              <a:buChar char="l"/>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「孤軍奮闘」から</a:t>
            </a:r>
            <a:r>
              <a:rPr lang="ja-JP" altLang="en-US" sz="2800" dirty="0">
                <a:solidFill>
                  <a:srgbClr val="FFFF00"/>
                </a:solidFill>
                <a:latin typeface="Segoe UI" panose="020B0502040204020203" pitchFamily="34" charset="0"/>
                <a:ea typeface="メイリオ" panose="020B0604030504040204" pitchFamily="50" charset="-128"/>
                <a:cs typeface="Segoe UI" panose="020B0502040204020203" pitchFamily="34" charset="0"/>
              </a:rPr>
              <a:t>「連携・協力する」コーチ</a:t>
            </a: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へ</a:t>
            </a:r>
            <a:endPar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endParaRPr>
          </a:p>
          <a:p>
            <a:pPr marL="457200" indent="-457200">
              <a:lnSpc>
                <a:spcPct val="200000"/>
              </a:lnSpc>
              <a:buFont typeface="Wingdings" panose="05000000000000000000" pitchFamily="2" charset="2"/>
              <a:buChar char="l"/>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他のコーチとともに学び合う</a:t>
            </a:r>
            <a:endPar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endParaRPr>
          </a:p>
          <a:p>
            <a:pPr marL="457200" indent="-457200">
              <a:lnSpc>
                <a:spcPct val="200000"/>
              </a:lnSpc>
              <a:buFont typeface="Wingdings" panose="05000000000000000000" pitchFamily="2" charset="2"/>
              <a:buChar char="l"/>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揺らいでいる社会的信頼をどう取り戻すか</a:t>
            </a:r>
            <a:endPar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endParaRPr>
          </a:p>
          <a:p>
            <a:pPr marL="457200" indent="-457200">
              <a:lnSpc>
                <a:spcPct val="200000"/>
              </a:lnSpc>
              <a:buFont typeface="Wingdings" panose="05000000000000000000" pitchFamily="2" charset="2"/>
              <a:buChar char="l"/>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「アスリートの能力」と「スポーツの価値」を高める</a:t>
            </a:r>
            <a:endPar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endParaRPr>
          </a:p>
          <a:p>
            <a:pPr marL="457200" indent="-457200">
              <a:lnSpc>
                <a:spcPct val="200000"/>
              </a:lnSpc>
              <a:buFont typeface="Wingdings" panose="05000000000000000000" pitchFamily="2" charset="2"/>
              <a:buChar char="l"/>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アスリートが</a:t>
            </a:r>
            <a:r>
              <a:rPr lang="ja-JP" altLang="en-US" sz="2800" dirty="0">
                <a:solidFill>
                  <a:srgbClr val="FFFF00"/>
                </a:solidFill>
                <a:latin typeface="Segoe UI" panose="020B0502040204020203" pitchFamily="34" charset="0"/>
                <a:ea typeface="メイリオ" panose="020B0604030504040204" pitchFamily="50" charset="-128"/>
                <a:cs typeface="Segoe UI" panose="020B0502040204020203" pitchFamily="34" charset="0"/>
              </a:rPr>
              <a:t>自分の価値を実現する</a:t>
            </a: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支援を</a:t>
            </a:r>
            <a:endPar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endParaRPr>
          </a:p>
        </p:txBody>
      </p:sp>
      <p:sp>
        <p:nvSpPr>
          <p:cNvPr id="6" name="Rectangle 7">
            <a:extLst>
              <a:ext uri="{FF2B5EF4-FFF2-40B4-BE49-F238E27FC236}">
                <a16:creationId xmlns:a16="http://schemas.microsoft.com/office/drawing/2014/main" id="{F225F6ED-629F-45BE-B079-85EC47786091}"/>
              </a:ext>
            </a:extLst>
          </p:cNvPr>
          <p:cNvSpPr>
            <a:spLocks noChangeArrowheads="1"/>
          </p:cNvSpPr>
          <p:nvPr/>
        </p:nvSpPr>
        <p:spPr bwMode="auto">
          <a:xfrm>
            <a:off x="201075" y="618825"/>
            <a:ext cx="8779640" cy="609520"/>
          </a:xfrm>
          <a:prstGeom prst="rect">
            <a:avLst/>
          </a:prstGeom>
          <a:solidFill>
            <a:schemeClr val="bg1"/>
          </a:solidFill>
          <a:ln w="19050">
            <a:solidFill>
              <a:schemeClr val="bg2"/>
            </a:solidFill>
            <a:miter lim="800000"/>
            <a:headEnd/>
            <a:tailEnd/>
          </a:ln>
          <a:effectLst>
            <a:outerShdw dist="53882" dir="2700000" algn="ctr" rotWithShape="0">
              <a:schemeClr val="bg2"/>
            </a:outerShdw>
          </a:effectLst>
        </p:spPr>
        <p:txBody>
          <a:bodyPr wrap="none" anchor="ctr"/>
          <a:lstStyle/>
          <a:p>
            <a:pPr>
              <a:defRPr/>
            </a:pPr>
            <a:r>
              <a:rPr lang="en-US" altLang="ja-JP" sz="3200" dirty="0">
                <a:latin typeface="+mn-lt"/>
                <a:ea typeface="+mn-ea"/>
                <a:cs typeface="Segoe UI" panose="020B0502040204020203" pitchFamily="34" charset="0"/>
              </a:rPr>
              <a:t>6. </a:t>
            </a:r>
            <a:r>
              <a:rPr lang="ja-JP" altLang="en-US" sz="3200" dirty="0">
                <a:latin typeface="+mn-lt"/>
                <a:ea typeface="+mn-ea"/>
                <a:cs typeface="Segoe UI" panose="020B0502040204020203" pitchFamily="34" charset="0"/>
              </a:rPr>
              <a:t>社会に開かれたコーチングに努めましょう</a:t>
            </a:r>
          </a:p>
        </p:txBody>
      </p:sp>
      <p:sp>
        <p:nvSpPr>
          <p:cNvPr id="8" name="Rectangle 7">
            <a:extLst>
              <a:ext uri="{FF2B5EF4-FFF2-40B4-BE49-F238E27FC236}">
                <a16:creationId xmlns:a16="http://schemas.microsoft.com/office/drawing/2014/main" id="{F225F6ED-629F-45BE-B079-85EC47786091}"/>
              </a:ext>
            </a:extLst>
          </p:cNvPr>
          <p:cNvSpPr>
            <a:spLocks noChangeArrowheads="1"/>
          </p:cNvSpPr>
          <p:nvPr/>
        </p:nvSpPr>
        <p:spPr bwMode="auto">
          <a:xfrm>
            <a:off x="201075" y="1432431"/>
            <a:ext cx="8779640" cy="609520"/>
          </a:xfrm>
          <a:prstGeom prst="rect">
            <a:avLst/>
          </a:prstGeom>
          <a:solidFill>
            <a:schemeClr val="bg1"/>
          </a:solidFill>
          <a:ln w="19050">
            <a:solidFill>
              <a:schemeClr val="bg2"/>
            </a:solidFill>
            <a:miter lim="800000"/>
            <a:headEnd/>
            <a:tailEnd/>
          </a:ln>
          <a:effectLst>
            <a:outerShdw dist="53882" dir="2700000" algn="ctr" rotWithShape="0">
              <a:schemeClr val="bg2"/>
            </a:outerShdw>
          </a:effectLst>
        </p:spPr>
        <p:txBody>
          <a:bodyPr wrap="none" anchor="ctr"/>
          <a:lstStyle/>
          <a:p>
            <a:pPr>
              <a:defRPr/>
            </a:pPr>
            <a:r>
              <a:rPr lang="en-US" altLang="ja-JP" sz="3200" dirty="0">
                <a:latin typeface="+mn-lt"/>
                <a:ea typeface="+mn-ea"/>
                <a:cs typeface="Segoe UI" panose="020B0502040204020203" pitchFamily="34" charset="0"/>
              </a:rPr>
              <a:t>7. </a:t>
            </a:r>
            <a:r>
              <a:rPr lang="ja-JP" altLang="en-US" sz="3200" dirty="0">
                <a:latin typeface="+mn-lt"/>
                <a:ea typeface="+mn-ea"/>
                <a:cs typeface="Segoe UI" panose="020B0502040204020203" pitchFamily="34" charset="0"/>
              </a:rPr>
              <a:t>コーチの社会的信頼を高めましょう</a:t>
            </a:r>
          </a:p>
        </p:txBody>
      </p:sp>
      <p:pic>
        <p:nvPicPr>
          <p:cNvPr id="9" name="Picture 6" descr="体育の先生・教師のイラスト（女性）"/>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1500" y="1737191"/>
            <a:ext cx="1066799" cy="1904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0973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0">
            <a:extLst>
              <a:ext uri="{FF2B5EF4-FFF2-40B4-BE49-F238E27FC236}">
                <a16:creationId xmlns:a16="http://schemas.microsoft.com/office/drawing/2014/main" id="{BF6E7848-ECD3-48D1-A380-58B56CFF2ABD}"/>
              </a:ext>
            </a:extLst>
          </p:cNvPr>
          <p:cNvSpPr>
            <a:spLocks noChangeArrowheads="1"/>
          </p:cNvSpPr>
          <p:nvPr/>
        </p:nvSpPr>
        <p:spPr bwMode="auto">
          <a:xfrm>
            <a:off x="-14212" y="-4931"/>
            <a:ext cx="9158212" cy="523220"/>
          </a:xfrm>
          <a:prstGeom prst="rect">
            <a:avLst/>
          </a:prstGeom>
          <a:solidFill>
            <a:srgbClr val="FF9900">
              <a:alpha val="50196"/>
            </a:srgbClr>
          </a:solidFill>
          <a:ln w="19050">
            <a:noFill/>
            <a:miter lim="800000"/>
            <a:headEnd/>
            <a:tailEnd/>
          </a:ln>
        </p:spPr>
        <p:txBody>
          <a:bodyPr wrap="square">
            <a:spAutoFit/>
          </a:bodyPr>
          <a:lstStyle/>
          <a:p>
            <a:r>
              <a:rPr lang="en-US" altLang="ja-JP" sz="2800" dirty="0">
                <a:latin typeface="Segoe UI" panose="020B0502040204020203" pitchFamily="34" charset="0"/>
                <a:ea typeface="メイリオ" panose="020B0604030504040204" pitchFamily="50" charset="-128"/>
                <a:cs typeface="Segoe UI" panose="020B0502040204020203" pitchFamily="34" charset="0"/>
              </a:rPr>
              <a:t>(6) </a:t>
            </a:r>
            <a:r>
              <a:rPr lang="ja-JP" altLang="en-US" sz="2800" dirty="0">
                <a:latin typeface="Segoe UI" panose="020B0502040204020203" pitchFamily="34" charset="0"/>
                <a:ea typeface="メイリオ" panose="020B0604030504040204" pitchFamily="50" charset="-128"/>
                <a:cs typeface="Segoe UI" panose="020B0502040204020203" pitchFamily="34" charset="0"/>
              </a:rPr>
              <a:t>むすびに代えて</a:t>
            </a:r>
          </a:p>
        </p:txBody>
      </p:sp>
      <p:sp>
        <p:nvSpPr>
          <p:cNvPr id="7" name="正方形/長方形 6">
            <a:extLst>
              <a:ext uri="{FF2B5EF4-FFF2-40B4-BE49-F238E27FC236}">
                <a16:creationId xmlns:a16="http://schemas.microsoft.com/office/drawing/2014/main" id="{8F572979-5A02-4D18-BEC6-460027E91465}"/>
              </a:ext>
            </a:extLst>
          </p:cNvPr>
          <p:cNvSpPr/>
          <p:nvPr/>
        </p:nvSpPr>
        <p:spPr>
          <a:xfrm>
            <a:off x="0" y="879195"/>
            <a:ext cx="9073554" cy="5262979"/>
          </a:xfrm>
          <a:prstGeom prst="rect">
            <a:avLst/>
          </a:prstGeom>
          <a:solidFill>
            <a:srgbClr val="003300"/>
          </a:solidFill>
        </p:spPr>
        <p:txBody>
          <a:bodyPr wrap="square">
            <a:spAutoFit/>
          </a:bodyPr>
          <a:lstStyle/>
          <a:p>
            <a:pPr marL="457200" indent="-457200">
              <a:lnSpc>
                <a:spcPct val="200000"/>
              </a:lnSpc>
              <a:buFont typeface="Wingdings" panose="05000000000000000000" pitchFamily="2" charset="2"/>
              <a:buChar char="l"/>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 従来のコーチングについて、反省・振り返りが必要</a:t>
            </a:r>
            <a:endPar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endParaRPr>
          </a:p>
          <a:p>
            <a:pPr marL="457200" indent="-457200">
              <a:lnSpc>
                <a:spcPct val="200000"/>
              </a:lnSpc>
              <a:buFont typeface="Wingdings" panose="05000000000000000000" pitchFamily="2" charset="2"/>
              <a:buChar char="l"/>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 でも、</a:t>
            </a:r>
            <a:r>
              <a:rPr lang="ja-JP" altLang="en-US" sz="2800" dirty="0">
                <a:solidFill>
                  <a:srgbClr val="FFFF00"/>
                </a:solidFill>
                <a:latin typeface="Segoe UI" panose="020B0502040204020203" pitchFamily="34" charset="0"/>
                <a:ea typeface="メイリオ" panose="020B0604030504040204" pitchFamily="50" charset="-128"/>
                <a:cs typeface="Segoe UI" panose="020B0502040204020203" pitchFamily="34" charset="0"/>
              </a:rPr>
              <a:t>全てが悪かったわけではない</a:t>
            </a:r>
            <a:endParaRPr lang="en-US" altLang="ja-JP" sz="2800" dirty="0">
              <a:solidFill>
                <a:srgbClr val="FFFF00"/>
              </a:solidFill>
              <a:latin typeface="Segoe UI" panose="020B0502040204020203" pitchFamily="34" charset="0"/>
              <a:ea typeface="メイリオ" panose="020B0604030504040204" pitchFamily="50" charset="-128"/>
              <a:cs typeface="Segoe UI" panose="020B0502040204020203" pitchFamily="34" charset="0"/>
            </a:endParaRPr>
          </a:p>
          <a:p>
            <a:pPr marL="457200" indent="-457200">
              <a:lnSpc>
                <a:spcPct val="200000"/>
              </a:lnSpc>
              <a:buFont typeface="Wingdings" panose="05000000000000000000" pitchFamily="2" charset="2"/>
              <a:buChar char="l"/>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 すばらしいアスリートを多数育ててきた事実も大切</a:t>
            </a:r>
            <a:endPar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endParaRPr>
          </a:p>
          <a:p>
            <a:pPr marL="457200" indent="-457200">
              <a:lnSpc>
                <a:spcPct val="200000"/>
              </a:lnSpc>
              <a:buFont typeface="Wingdings" panose="05000000000000000000" pitchFamily="2" charset="2"/>
              <a:buChar char="l"/>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 歴史・伝統・文化を学び、敬意を払おう</a:t>
            </a:r>
            <a:endPar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endParaRPr>
          </a:p>
          <a:p>
            <a:pPr marL="457200" indent="-457200">
              <a:lnSpc>
                <a:spcPct val="200000"/>
              </a:lnSpc>
              <a:buFont typeface="Wingdings" panose="05000000000000000000" pitchFamily="2" charset="2"/>
              <a:buChar char="l"/>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 </a:t>
            </a:r>
            <a:r>
              <a:rPr lang="ja-JP" altLang="en-US" sz="2800" dirty="0">
                <a:solidFill>
                  <a:srgbClr val="FFFF00"/>
                </a:solidFill>
                <a:latin typeface="Segoe UI" panose="020B0502040204020203" pitchFamily="34" charset="0"/>
                <a:ea typeface="メイリオ" panose="020B0604030504040204" pitchFamily="50" charset="-128"/>
                <a:cs typeface="Segoe UI" panose="020B0502040204020203" pitchFamily="34" charset="0"/>
              </a:rPr>
              <a:t>優れた指導者の言葉</a:t>
            </a: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に耳を傾けよう</a:t>
            </a:r>
            <a:endPar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endParaRPr>
          </a:p>
          <a:p>
            <a:pPr marL="457200" indent="-457200">
              <a:lnSpc>
                <a:spcPct val="200000"/>
              </a:lnSpc>
              <a:buFont typeface="Wingdings" panose="05000000000000000000" pitchFamily="2" charset="2"/>
              <a:buChar char="l"/>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 そうしたつながりこそ、スポーツ界のレガシー</a:t>
            </a:r>
            <a:endPar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endParaRPr>
          </a:p>
        </p:txBody>
      </p:sp>
      <p:pic>
        <p:nvPicPr>
          <p:cNvPr id="7170" name="Picture 2" descr="パーソナルトレーナーのイラスト（女性）"/>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1162" y="3340731"/>
            <a:ext cx="1640568" cy="1761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7582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0">
            <a:extLst>
              <a:ext uri="{FF2B5EF4-FFF2-40B4-BE49-F238E27FC236}">
                <a16:creationId xmlns:a16="http://schemas.microsoft.com/office/drawing/2014/main" id="{BF6E7848-ECD3-48D1-A380-58B56CFF2ABD}"/>
              </a:ext>
            </a:extLst>
          </p:cNvPr>
          <p:cNvSpPr>
            <a:spLocks noChangeArrowheads="1"/>
          </p:cNvSpPr>
          <p:nvPr/>
        </p:nvSpPr>
        <p:spPr bwMode="auto">
          <a:xfrm>
            <a:off x="-14212" y="-4931"/>
            <a:ext cx="9158212" cy="523220"/>
          </a:xfrm>
          <a:prstGeom prst="rect">
            <a:avLst/>
          </a:prstGeom>
          <a:solidFill>
            <a:srgbClr val="FF9900">
              <a:alpha val="50196"/>
            </a:srgbClr>
          </a:solidFill>
          <a:ln w="19050">
            <a:noFill/>
            <a:miter lim="800000"/>
            <a:headEnd/>
            <a:tailEnd/>
          </a:ln>
        </p:spPr>
        <p:txBody>
          <a:bodyPr wrap="square">
            <a:spAutoFit/>
          </a:bodyPr>
          <a:lstStyle/>
          <a:p>
            <a:r>
              <a:rPr lang="ja-JP" altLang="en-US" sz="2800" dirty="0">
                <a:latin typeface="Segoe UI" panose="020B0502040204020203" pitchFamily="34" charset="0"/>
                <a:ea typeface="メイリオ" panose="020B0604030504040204" pitchFamily="50" charset="-128"/>
                <a:cs typeface="Segoe UI" panose="020B0502040204020203" pitchFamily="34" charset="0"/>
              </a:rPr>
              <a:t>第</a:t>
            </a:r>
            <a:r>
              <a:rPr lang="en-US" altLang="ja-JP" sz="2800" dirty="0">
                <a:latin typeface="Segoe UI" panose="020B0502040204020203" pitchFamily="34" charset="0"/>
                <a:ea typeface="メイリオ" panose="020B0604030504040204" pitchFamily="50" charset="-128"/>
                <a:cs typeface="Segoe UI" panose="020B0502040204020203" pitchFamily="34" charset="0"/>
              </a:rPr>
              <a:t>1</a:t>
            </a:r>
            <a:r>
              <a:rPr lang="ja-JP" altLang="en-US" sz="2800" dirty="0">
                <a:latin typeface="Segoe UI" panose="020B0502040204020203" pitchFamily="34" charset="0"/>
                <a:ea typeface="メイリオ" panose="020B0604030504040204" pitchFamily="50" charset="-128"/>
                <a:cs typeface="Segoe UI" panose="020B0502040204020203" pitchFamily="34" charset="0"/>
              </a:rPr>
              <a:t>章　コーチングの理念・哲学</a:t>
            </a:r>
          </a:p>
        </p:txBody>
      </p:sp>
      <p:sp>
        <p:nvSpPr>
          <p:cNvPr id="6" name="テキスト プレースホルダー 2"/>
          <p:cNvSpPr>
            <a:spLocks noGrp="1"/>
          </p:cNvSpPr>
          <p:nvPr>
            <p:ph type="body" idx="1"/>
          </p:nvPr>
        </p:nvSpPr>
        <p:spPr>
          <a:xfrm>
            <a:off x="450094" y="783771"/>
            <a:ext cx="8229600" cy="4525963"/>
          </a:xfrm>
        </p:spPr>
        <p:txBody>
          <a:bodyPr/>
          <a:lstStyle/>
          <a:p>
            <a:pPr marL="0" indent="0">
              <a:lnSpc>
                <a:spcPct val="150000"/>
              </a:lnSpc>
              <a:buNone/>
            </a:pPr>
            <a:r>
              <a:rPr lang="en-US" altLang="ja-JP" sz="2800" kern="100" dirty="0"/>
              <a:t>1-1</a:t>
            </a:r>
            <a:r>
              <a:rPr lang="ja-JP" altLang="en-US" sz="2800" kern="100" dirty="0"/>
              <a:t>　日本のコーチングの今</a:t>
            </a:r>
          </a:p>
          <a:p>
            <a:pPr marL="0" indent="0">
              <a:lnSpc>
                <a:spcPct val="150000"/>
              </a:lnSpc>
              <a:buNone/>
            </a:pPr>
            <a:r>
              <a:rPr lang="en-US" altLang="ja-JP" sz="2800" kern="100" dirty="0"/>
              <a:t>1-2</a:t>
            </a:r>
            <a:r>
              <a:rPr lang="ja-JP" altLang="en-US" sz="2800" kern="100" dirty="0"/>
              <a:t>　多様なコーチング文脈</a:t>
            </a:r>
          </a:p>
          <a:p>
            <a:pPr marL="0" indent="0">
              <a:lnSpc>
                <a:spcPct val="150000"/>
              </a:lnSpc>
              <a:buNone/>
            </a:pPr>
            <a:r>
              <a:rPr lang="en-US" altLang="ja-JP" sz="2800" kern="100" dirty="0"/>
              <a:t>1-3</a:t>
            </a:r>
            <a:r>
              <a:rPr lang="ja-JP" altLang="en-US" sz="2800" kern="100" dirty="0"/>
              <a:t>　コーチに求められるもの</a:t>
            </a:r>
          </a:p>
          <a:p>
            <a:pPr marL="0" indent="0">
              <a:lnSpc>
                <a:spcPct val="150000"/>
              </a:lnSpc>
              <a:buNone/>
            </a:pPr>
            <a:r>
              <a:rPr lang="en-US" altLang="ja-JP" sz="2800" kern="100" dirty="0"/>
              <a:t>1-4</a:t>
            </a:r>
            <a:r>
              <a:rPr lang="ja-JP" altLang="en-US" sz="2800" kern="100" dirty="0"/>
              <a:t>　コーチの学び</a:t>
            </a:r>
          </a:p>
        </p:txBody>
      </p:sp>
    </p:spTree>
    <p:extLst>
      <p:ext uri="{BB962C8B-B14F-4D97-AF65-F5344CB8AC3E}">
        <p14:creationId xmlns:p14="http://schemas.microsoft.com/office/powerpoint/2010/main" val="1553163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450094" y="424539"/>
            <a:ext cx="8229600" cy="4525963"/>
          </a:xfrm>
        </p:spPr>
        <p:txBody>
          <a:bodyPr/>
          <a:lstStyle/>
          <a:p>
            <a:pPr marL="0" indent="0">
              <a:lnSpc>
                <a:spcPct val="150000"/>
              </a:lnSpc>
              <a:buNone/>
            </a:pPr>
            <a:r>
              <a:rPr lang="en-US" altLang="ja-JP" sz="2800" kern="100" dirty="0"/>
              <a:t>(1) </a:t>
            </a:r>
            <a:r>
              <a:rPr lang="ja-JP" altLang="en-US" sz="2800" kern="100" dirty="0"/>
              <a:t>参加型スポーツのコーチング</a:t>
            </a:r>
          </a:p>
          <a:p>
            <a:pPr marL="0" indent="0">
              <a:lnSpc>
                <a:spcPct val="150000"/>
              </a:lnSpc>
              <a:buNone/>
            </a:pPr>
            <a:r>
              <a:rPr lang="en-US" altLang="ja-JP" sz="2400" kern="100" dirty="0"/>
              <a:t>a. </a:t>
            </a:r>
            <a:r>
              <a:rPr lang="ja-JP" altLang="en-US" sz="2400" kern="100" dirty="0"/>
              <a:t>少年期のスポーツ活動に関するコーチング</a:t>
            </a:r>
          </a:p>
          <a:p>
            <a:pPr marL="0" indent="0">
              <a:lnSpc>
                <a:spcPct val="150000"/>
              </a:lnSpc>
              <a:buNone/>
            </a:pPr>
            <a:r>
              <a:rPr lang="en-US" altLang="ja-JP" sz="2400" kern="100" dirty="0"/>
              <a:t>b. </a:t>
            </a:r>
            <a:r>
              <a:rPr lang="ja-JP" altLang="en-US" sz="2400" kern="100" dirty="0"/>
              <a:t>青年期のスポーツ活動に関するコーチング</a:t>
            </a:r>
          </a:p>
          <a:p>
            <a:pPr marL="0" indent="0">
              <a:lnSpc>
                <a:spcPct val="150000"/>
              </a:lnSpc>
              <a:buNone/>
            </a:pPr>
            <a:r>
              <a:rPr lang="en-US" altLang="ja-JP" sz="2400" kern="100" dirty="0"/>
              <a:t>c. </a:t>
            </a:r>
            <a:r>
              <a:rPr lang="ja-JP" altLang="en-US" sz="2400" kern="100" dirty="0"/>
              <a:t>成年期 </a:t>
            </a:r>
            <a:r>
              <a:rPr lang="en-US" altLang="ja-JP" sz="2400" kern="100" dirty="0"/>
              <a:t>(</a:t>
            </a:r>
            <a:r>
              <a:rPr lang="ja-JP" altLang="en-US" sz="2400" kern="100" dirty="0"/>
              <a:t>壮年期以降</a:t>
            </a:r>
            <a:r>
              <a:rPr lang="en-US" altLang="ja-JP" sz="2400" kern="100" dirty="0"/>
              <a:t>) </a:t>
            </a:r>
            <a:r>
              <a:rPr lang="ja-JP" altLang="en-US" sz="2400" kern="100" dirty="0"/>
              <a:t>のスポーツ活動に関するコーチング</a:t>
            </a:r>
          </a:p>
          <a:p>
            <a:pPr marL="0" indent="0">
              <a:lnSpc>
                <a:spcPct val="150000"/>
              </a:lnSpc>
              <a:buNone/>
            </a:pPr>
            <a:r>
              <a:rPr lang="en-US" altLang="ja-JP" sz="2400" kern="100" dirty="0"/>
              <a:t>d. </a:t>
            </a:r>
            <a:r>
              <a:rPr lang="ja-JP" altLang="en-US" sz="2400" kern="100" dirty="0"/>
              <a:t>参加型スポーツにおける問題点</a:t>
            </a:r>
          </a:p>
          <a:p>
            <a:pPr marL="0" indent="0">
              <a:lnSpc>
                <a:spcPct val="150000"/>
              </a:lnSpc>
              <a:buNone/>
            </a:pPr>
            <a:r>
              <a:rPr lang="en-US" altLang="ja-JP" sz="2800" kern="100" dirty="0"/>
              <a:t>(2) </a:t>
            </a:r>
            <a:r>
              <a:rPr lang="ja-JP" altLang="en-US" sz="2800" kern="100" dirty="0"/>
              <a:t>パフォーマンススポーツのコーチング</a:t>
            </a:r>
          </a:p>
          <a:p>
            <a:pPr marL="0" indent="0">
              <a:lnSpc>
                <a:spcPct val="150000"/>
              </a:lnSpc>
              <a:buNone/>
            </a:pPr>
            <a:r>
              <a:rPr lang="en-US" altLang="ja-JP" sz="2400" kern="100" dirty="0"/>
              <a:t>a. </a:t>
            </a:r>
            <a:r>
              <a:rPr lang="ja-JP" altLang="en-US" sz="2400" kern="100" dirty="0"/>
              <a:t>新しいアスリート </a:t>
            </a:r>
            <a:r>
              <a:rPr lang="en-US" altLang="ja-JP" sz="2400" kern="100" dirty="0"/>
              <a:t>(</a:t>
            </a:r>
            <a:r>
              <a:rPr lang="ja-JP" altLang="en-US" sz="2400" kern="100" dirty="0"/>
              <a:t>選手育成</a:t>
            </a:r>
            <a:r>
              <a:rPr lang="en-US" altLang="ja-JP" sz="2400" kern="100" dirty="0"/>
              <a:t>) </a:t>
            </a:r>
            <a:r>
              <a:rPr lang="ja-JP" altLang="en-US" sz="2400" kern="100" dirty="0" err="1"/>
              <a:t>への</a:t>
            </a:r>
            <a:r>
              <a:rPr lang="ja-JP" altLang="en-US" sz="2400" kern="100" dirty="0"/>
              <a:t>コーチング</a:t>
            </a:r>
          </a:p>
          <a:p>
            <a:pPr marL="0" indent="0">
              <a:lnSpc>
                <a:spcPct val="150000"/>
              </a:lnSpc>
              <a:buNone/>
            </a:pPr>
            <a:r>
              <a:rPr lang="en-US" altLang="ja-JP" sz="2400" kern="100" dirty="0"/>
              <a:t>b. </a:t>
            </a:r>
            <a:r>
              <a:rPr lang="ja-JP" altLang="en-US" sz="2400" kern="100" dirty="0"/>
              <a:t>パフォーマンスアスリートへのコーチング</a:t>
            </a:r>
          </a:p>
          <a:p>
            <a:pPr marL="0" indent="0">
              <a:lnSpc>
                <a:spcPct val="150000"/>
              </a:lnSpc>
              <a:buNone/>
            </a:pPr>
            <a:r>
              <a:rPr lang="en-US" altLang="ja-JP" sz="2400" kern="100" dirty="0"/>
              <a:t>c. </a:t>
            </a:r>
            <a:r>
              <a:rPr lang="ja-JP" altLang="en-US" sz="2400" kern="100" dirty="0"/>
              <a:t>ハイパフォーマンスアスリートへのコーチング</a:t>
            </a:r>
          </a:p>
          <a:p>
            <a:pPr marL="0" indent="0">
              <a:lnSpc>
                <a:spcPct val="150000"/>
              </a:lnSpc>
              <a:buNone/>
            </a:pPr>
            <a:r>
              <a:rPr lang="en-US" altLang="ja-JP" sz="2800" kern="100" dirty="0"/>
              <a:t>(3) </a:t>
            </a:r>
            <a:r>
              <a:rPr lang="ja-JP" altLang="en-US" sz="2800" kern="100" dirty="0"/>
              <a:t>おわりに</a:t>
            </a:r>
          </a:p>
        </p:txBody>
      </p:sp>
      <p:sp>
        <p:nvSpPr>
          <p:cNvPr id="4" name="Rectangle 20">
            <a:extLst>
              <a:ext uri="{FF2B5EF4-FFF2-40B4-BE49-F238E27FC236}">
                <a16:creationId xmlns:a16="http://schemas.microsoft.com/office/drawing/2014/main" id="{BF6E7848-ECD3-48D1-A380-58B56CFF2ABD}"/>
              </a:ext>
            </a:extLst>
          </p:cNvPr>
          <p:cNvSpPr>
            <a:spLocks noChangeArrowheads="1"/>
          </p:cNvSpPr>
          <p:nvPr/>
        </p:nvSpPr>
        <p:spPr bwMode="auto">
          <a:xfrm>
            <a:off x="-14212" y="-4931"/>
            <a:ext cx="9158212" cy="523220"/>
          </a:xfrm>
          <a:prstGeom prst="rect">
            <a:avLst/>
          </a:prstGeom>
          <a:solidFill>
            <a:srgbClr val="FF9900">
              <a:alpha val="50196"/>
            </a:srgbClr>
          </a:solidFill>
          <a:ln w="19050">
            <a:noFill/>
            <a:miter lim="800000"/>
            <a:headEnd/>
            <a:tailEnd/>
          </a:ln>
        </p:spPr>
        <p:txBody>
          <a:bodyPr wrap="square">
            <a:spAutoFit/>
          </a:bodyPr>
          <a:lstStyle/>
          <a:p>
            <a:r>
              <a:rPr lang="en-US" altLang="ja-JP" sz="2800" dirty="0">
                <a:latin typeface="Segoe UI" panose="020B0502040204020203" pitchFamily="34" charset="0"/>
                <a:ea typeface="メイリオ" panose="020B0604030504040204" pitchFamily="50" charset="-128"/>
                <a:cs typeface="Segoe UI" panose="020B0502040204020203" pitchFamily="34" charset="0"/>
              </a:rPr>
              <a:t>1-2</a:t>
            </a:r>
            <a:r>
              <a:rPr lang="ja-JP" altLang="en-US" sz="2800" dirty="0">
                <a:latin typeface="Segoe UI" panose="020B0502040204020203" pitchFamily="34" charset="0"/>
                <a:ea typeface="メイリオ" panose="020B0604030504040204" pitchFamily="50" charset="-128"/>
                <a:cs typeface="Segoe UI" panose="020B0502040204020203" pitchFamily="34" charset="0"/>
              </a:rPr>
              <a:t>　多様なコーチング文脈</a:t>
            </a:r>
          </a:p>
        </p:txBody>
      </p:sp>
    </p:spTree>
    <p:extLst>
      <p:ext uri="{BB962C8B-B14F-4D97-AF65-F5344CB8AC3E}">
        <p14:creationId xmlns:p14="http://schemas.microsoft.com/office/powerpoint/2010/main" val="3140364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矢印: 上 170">
            <a:extLst>
              <a:ext uri="{FF2B5EF4-FFF2-40B4-BE49-F238E27FC236}">
                <a16:creationId xmlns:a16="http://schemas.microsoft.com/office/drawing/2014/main" id="{4AB021C5-F759-4EC1-A0C3-B8EBE93F687A}"/>
              </a:ext>
            </a:extLst>
          </p:cNvPr>
          <p:cNvSpPr/>
          <p:nvPr/>
        </p:nvSpPr>
        <p:spPr>
          <a:xfrm>
            <a:off x="6567047" y="3052641"/>
            <a:ext cx="456544" cy="2310638"/>
          </a:xfrm>
          <a:prstGeom prst="upArrow">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86"/>
          </a:p>
        </p:txBody>
      </p:sp>
      <p:sp>
        <p:nvSpPr>
          <p:cNvPr id="170" name="矢印: 上 169">
            <a:extLst>
              <a:ext uri="{FF2B5EF4-FFF2-40B4-BE49-F238E27FC236}">
                <a16:creationId xmlns:a16="http://schemas.microsoft.com/office/drawing/2014/main" id="{37581373-D8C8-4D87-BC13-4BBC09AEBB13}"/>
              </a:ext>
            </a:extLst>
          </p:cNvPr>
          <p:cNvSpPr/>
          <p:nvPr/>
        </p:nvSpPr>
        <p:spPr>
          <a:xfrm>
            <a:off x="2174053" y="3052641"/>
            <a:ext cx="456544" cy="2310638"/>
          </a:xfrm>
          <a:prstGeom prst="upArrow">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86"/>
          </a:p>
        </p:txBody>
      </p:sp>
      <p:sp>
        <p:nvSpPr>
          <p:cNvPr id="169" name="矢印: 下 168">
            <a:extLst>
              <a:ext uri="{FF2B5EF4-FFF2-40B4-BE49-F238E27FC236}">
                <a16:creationId xmlns:a16="http://schemas.microsoft.com/office/drawing/2014/main" id="{CCB136A5-69B3-4E08-BED4-5B786E390490}"/>
              </a:ext>
            </a:extLst>
          </p:cNvPr>
          <p:cNvSpPr/>
          <p:nvPr/>
        </p:nvSpPr>
        <p:spPr>
          <a:xfrm>
            <a:off x="6004397" y="1719592"/>
            <a:ext cx="392946" cy="2776417"/>
          </a:xfrm>
          <a:prstGeom prst="downArrow">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86"/>
          </a:p>
        </p:txBody>
      </p:sp>
      <p:sp>
        <p:nvSpPr>
          <p:cNvPr id="168" name="矢印: 下 167">
            <a:extLst>
              <a:ext uri="{FF2B5EF4-FFF2-40B4-BE49-F238E27FC236}">
                <a16:creationId xmlns:a16="http://schemas.microsoft.com/office/drawing/2014/main" id="{90536104-BC98-4CA1-A196-1F447B4B8DF0}"/>
              </a:ext>
            </a:extLst>
          </p:cNvPr>
          <p:cNvSpPr/>
          <p:nvPr/>
        </p:nvSpPr>
        <p:spPr>
          <a:xfrm>
            <a:off x="2738045" y="1726297"/>
            <a:ext cx="392946" cy="2776417"/>
          </a:xfrm>
          <a:prstGeom prst="downArrow">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86"/>
          </a:p>
        </p:txBody>
      </p:sp>
      <p:sp>
        <p:nvSpPr>
          <p:cNvPr id="167" name="フローチャート: 組合せ 166">
            <a:extLst>
              <a:ext uri="{FF2B5EF4-FFF2-40B4-BE49-F238E27FC236}">
                <a16:creationId xmlns:a16="http://schemas.microsoft.com/office/drawing/2014/main" id="{7ED84D25-A3E1-40DB-8941-EF21BB4CB4E1}"/>
              </a:ext>
            </a:extLst>
          </p:cNvPr>
          <p:cNvSpPr/>
          <p:nvPr/>
        </p:nvSpPr>
        <p:spPr>
          <a:xfrm flipV="1">
            <a:off x="1404672" y="3173766"/>
            <a:ext cx="6344256" cy="2914928"/>
          </a:xfrm>
          <a:prstGeom prst="flowChartMerg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86"/>
          </a:p>
        </p:txBody>
      </p:sp>
      <p:sp>
        <p:nvSpPr>
          <p:cNvPr id="159" name="フローチャート: 組合せ 158">
            <a:extLst>
              <a:ext uri="{FF2B5EF4-FFF2-40B4-BE49-F238E27FC236}">
                <a16:creationId xmlns:a16="http://schemas.microsoft.com/office/drawing/2014/main" id="{BECEC3DC-BCDC-483C-B923-982BE3C9CB83}"/>
              </a:ext>
            </a:extLst>
          </p:cNvPr>
          <p:cNvSpPr/>
          <p:nvPr/>
        </p:nvSpPr>
        <p:spPr>
          <a:xfrm flipV="1">
            <a:off x="3303148" y="3336742"/>
            <a:ext cx="2537702" cy="1165971"/>
          </a:xfrm>
          <a:prstGeom prst="flowChartMerg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86" dirty="0"/>
          </a:p>
        </p:txBody>
      </p:sp>
      <p:grpSp>
        <p:nvGrpSpPr>
          <p:cNvPr id="78" name="グループ化 77">
            <a:extLst>
              <a:ext uri="{FF2B5EF4-FFF2-40B4-BE49-F238E27FC236}">
                <a16:creationId xmlns:a16="http://schemas.microsoft.com/office/drawing/2014/main" id="{962A757A-C7E3-491C-B707-A4F08D87D8FE}"/>
              </a:ext>
            </a:extLst>
          </p:cNvPr>
          <p:cNvGrpSpPr/>
          <p:nvPr/>
        </p:nvGrpSpPr>
        <p:grpSpPr>
          <a:xfrm>
            <a:off x="1395072" y="800378"/>
            <a:ext cx="3086395" cy="925918"/>
            <a:chOff x="281878" y="563065"/>
            <a:chExt cx="3240000" cy="972000"/>
          </a:xfrm>
          <a:solidFill>
            <a:schemeClr val="bg1">
              <a:lumMod val="95000"/>
            </a:schemeClr>
          </a:solidFill>
        </p:grpSpPr>
        <p:sp>
          <p:nvSpPr>
            <p:cNvPr id="143" name="正方形/長方形 142">
              <a:extLst>
                <a:ext uri="{FF2B5EF4-FFF2-40B4-BE49-F238E27FC236}">
                  <a16:creationId xmlns:a16="http://schemas.microsoft.com/office/drawing/2014/main" id="{792AA26F-EC1D-40DD-87D3-64C859784871}"/>
                </a:ext>
              </a:extLst>
            </p:cNvPr>
            <p:cNvSpPr/>
            <p:nvPr/>
          </p:nvSpPr>
          <p:spPr>
            <a:xfrm>
              <a:off x="281878" y="563065"/>
              <a:ext cx="3240000" cy="972000"/>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p>
          </p:txBody>
        </p:sp>
        <p:sp>
          <p:nvSpPr>
            <p:cNvPr id="2" name="テキスト ボックス 1">
              <a:extLst>
                <a:ext uri="{FF2B5EF4-FFF2-40B4-BE49-F238E27FC236}">
                  <a16:creationId xmlns:a16="http://schemas.microsoft.com/office/drawing/2014/main" id="{4B5A2D5B-976B-4EA9-B11B-96CDB1703756}"/>
                </a:ext>
              </a:extLst>
            </p:cNvPr>
            <p:cNvSpPr txBox="1"/>
            <p:nvPr/>
          </p:nvSpPr>
          <p:spPr>
            <a:xfrm>
              <a:off x="1151127" y="606173"/>
              <a:ext cx="1501503" cy="281564"/>
            </a:xfrm>
            <a:prstGeom prst="rect">
              <a:avLst/>
            </a:prstGeom>
            <a:grpFill/>
          </p:spPr>
          <p:txBody>
            <a:bodyPr wrap="square" rtlCol="0">
              <a:spAutoFit/>
            </a:bodyPr>
            <a:lstStyle/>
            <a:p>
              <a:pPr algn="ctr"/>
              <a:r>
                <a:rPr lang="ja-JP" altLang="en-US" sz="1100" b="1" dirty="0">
                  <a:latin typeface="メイリオ" panose="020B0604030504040204" pitchFamily="50" charset="-128"/>
                  <a:ea typeface="メイリオ" panose="020B0604030504040204" pitchFamily="50" charset="-128"/>
                </a:rPr>
                <a:t>参加型コーチング</a:t>
              </a:r>
            </a:p>
          </p:txBody>
        </p:sp>
        <p:grpSp>
          <p:nvGrpSpPr>
            <p:cNvPr id="75" name="グループ化 74">
              <a:extLst>
                <a:ext uri="{FF2B5EF4-FFF2-40B4-BE49-F238E27FC236}">
                  <a16:creationId xmlns:a16="http://schemas.microsoft.com/office/drawing/2014/main" id="{BE0D0F2C-8BBE-4D6B-99CD-C538C41B66AD}"/>
                </a:ext>
              </a:extLst>
            </p:cNvPr>
            <p:cNvGrpSpPr/>
            <p:nvPr/>
          </p:nvGrpSpPr>
          <p:grpSpPr>
            <a:xfrm>
              <a:off x="376378" y="926279"/>
              <a:ext cx="3051001" cy="540000"/>
              <a:chOff x="234342" y="1009552"/>
              <a:chExt cx="3051001" cy="540000"/>
            </a:xfrm>
            <a:grpFill/>
          </p:grpSpPr>
          <p:grpSp>
            <p:nvGrpSpPr>
              <p:cNvPr id="22" name="グループ化 21">
                <a:extLst>
                  <a:ext uri="{FF2B5EF4-FFF2-40B4-BE49-F238E27FC236}">
                    <a16:creationId xmlns:a16="http://schemas.microsoft.com/office/drawing/2014/main" id="{50D5A62F-C752-454D-827F-77E874E3FCF5}"/>
                  </a:ext>
                </a:extLst>
              </p:cNvPr>
              <p:cNvGrpSpPr/>
              <p:nvPr/>
            </p:nvGrpSpPr>
            <p:grpSpPr>
              <a:xfrm>
                <a:off x="234342" y="1009552"/>
                <a:ext cx="936000" cy="540000"/>
                <a:chOff x="234342" y="987261"/>
                <a:chExt cx="936000" cy="540000"/>
              </a:xfrm>
              <a:grpFill/>
            </p:grpSpPr>
            <p:sp>
              <p:nvSpPr>
                <p:cNvPr id="131" name="正方形/長方形 130">
                  <a:extLst>
                    <a:ext uri="{FF2B5EF4-FFF2-40B4-BE49-F238E27FC236}">
                      <a16:creationId xmlns:a16="http://schemas.microsoft.com/office/drawing/2014/main" id="{162E6059-93E2-499B-9B07-4D0AE686D723}"/>
                    </a:ext>
                  </a:extLst>
                </p:cNvPr>
                <p:cNvSpPr/>
                <p:nvPr/>
              </p:nvSpPr>
              <p:spPr>
                <a:xfrm>
                  <a:off x="234342" y="987261"/>
                  <a:ext cx="936000" cy="540000"/>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p>
              </p:txBody>
            </p:sp>
            <p:sp>
              <p:nvSpPr>
                <p:cNvPr id="4" name="テキスト ボックス 3">
                  <a:extLst>
                    <a:ext uri="{FF2B5EF4-FFF2-40B4-BE49-F238E27FC236}">
                      <a16:creationId xmlns:a16="http://schemas.microsoft.com/office/drawing/2014/main" id="{82F8016E-5A1C-4C86-A06B-6FBDAE1CA3C7}"/>
                    </a:ext>
                  </a:extLst>
                </p:cNvPr>
                <p:cNvSpPr txBox="1"/>
                <p:nvPr/>
              </p:nvSpPr>
              <p:spPr>
                <a:xfrm>
                  <a:off x="341961" y="1126456"/>
                  <a:ext cx="720763" cy="266217"/>
                </a:xfrm>
                <a:prstGeom prst="rect">
                  <a:avLst/>
                </a:prstGeom>
                <a:grpFill/>
              </p:spPr>
              <p:txBody>
                <a:bodyPr wrap="square" rtlCol="0">
                  <a:spAutoFit/>
                </a:bodyPr>
                <a:lstStyle/>
                <a:p>
                  <a:pPr algn="ctr"/>
                  <a:r>
                    <a:rPr lang="ja-JP" altLang="en-US" sz="1000" dirty="0">
                      <a:latin typeface="メイリオ" panose="020B0604030504040204" pitchFamily="50" charset="-128"/>
                      <a:ea typeface="メイリオ" panose="020B0604030504040204" pitchFamily="50" charset="-128"/>
                    </a:rPr>
                    <a:t>子ども</a:t>
                  </a:r>
                </a:p>
              </p:txBody>
            </p:sp>
          </p:grpSp>
          <p:grpSp>
            <p:nvGrpSpPr>
              <p:cNvPr id="24" name="グループ化 23">
                <a:extLst>
                  <a:ext uri="{FF2B5EF4-FFF2-40B4-BE49-F238E27FC236}">
                    <a16:creationId xmlns:a16="http://schemas.microsoft.com/office/drawing/2014/main" id="{899C3260-D431-42D8-817C-89EA967729FF}"/>
                  </a:ext>
                </a:extLst>
              </p:cNvPr>
              <p:cNvGrpSpPr/>
              <p:nvPr/>
            </p:nvGrpSpPr>
            <p:grpSpPr>
              <a:xfrm>
                <a:off x="1283619" y="1009552"/>
                <a:ext cx="936000" cy="540000"/>
                <a:chOff x="1283619" y="987261"/>
                <a:chExt cx="936000" cy="540000"/>
              </a:xfrm>
              <a:grpFill/>
            </p:grpSpPr>
            <p:sp>
              <p:nvSpPr>
                <p:cNvPr id="130" name="正方形/長方形 129">
                  <a:extLst>
                    <a:ext uri="{FF2B5EF4-FFF2-40B4-BE49-F238E27FC236}">
                      <a16:creationId xmlns:a16="http://schemas.microsoft.com/office/drawing/2014/main" id="{F6F9FD6F-2398-4539-B519-6917E4645083}"/>
                    </a:ext>
                  </a:extLst>
                </p:cNvPr>
                <p:cNvSpPr/>
                <p:nvPr/>
              </p:nvSpPr>
              <p:spPr>
                <a:xfrm>
                  <a:off x="1283619" y="987261"/>
                  <a:ext cx="936000" cy="540000"/>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p>
              </p:txBody>
            </p:sp>
            <p:sp>
              <p:nvSpPr>
                <p:cNvPr id="79" name="テキスト ボックス 78">
                  <a:extLst>
                    <a:ext uri="{FF2B5EF4-FFF2-40B4-BE49-F238E27FC236}">
                      <a16:creationId xmlns:a16="http://schemas.microsoft.com/office/drawing/2014/main" id="{213C49BE-7B28-4CAA-9DF0-968E2A5AFEDB}"/>
                    </a:ext>
                  </a:extLst>
                </p:cNvPr>
                <p:cNvSpPr txBox="1"/>
                <p:nvPr/>
              </p:nvSpPr>
              <p:spPr>
                <a:xfrm>
                  <a:off x="1501504" y="1126456"/>
                  <a:ext cx="500231" cy="266217"/>
                </a:xfrm>
                <a:prstGeom prst="rect">
                  <a:avLst/>
                </a:prstGeom>
                <a:grpFill/>
              </p:spPr>
              <p:txBody>
                <a:bodyPr wrap="square" rtlCol="0">
                  <a:spAutoFit/>
                </a:bodyPr>
                <a:lstStyle/>
                <a:p>
                  <a:pPr algn="ctr"/>
                  <a:r>
                    <a:rPr lang="ja-JP" altLang="en-US" sz="1000" dirty="0">
                      <a:latin typeface="メイリオ" panose="020B0604030504040204" pitchFamily="50" charset="-128"/>
                      <a:ea typeface="メイリオ" panose="020B0604030504040204" pitchFamily="50" charset="-128"/>
                    </a:rPr>
                    <a:t>青年</a:t>
                  </a:r>
                </a:p>
              </p:txBody>
            </p:sp>
          </p:grpSp>
          <p:grpSp>
            <p:nvGrpSpPr>
              <p:cNvPr id="41" name="グループ化 40">
                <a:extLst>
                  <a:ext uri="{FF2B5EF4-FFF2-40B4-BE49-F238E27FC236}">
                    <a16:creationId xmlns:a16="http://schemas.microsoft.com/office/drawing/2014/main" id="{00B9EB03-E9BC-4B2F-A21D-B37D36CBD2BA}"/>
                  </a:ext>
                </a:extLst>
              </p:cNvPr>
              <p:cNvGrpSpPr/>
              <p:nvPr/>
            </p:nvGrpSpPr>
            <p:grpSpPr>
              <a:xfrm>
                <a:off x="2349343" y="1009552"/>
                <a:ext cx="936000" cy="540000"/>
                <a:chOff x="2359140" y="1004949"/>
                <a:chExt cx="936000" cy="540000"/>
              </a:xfrm>
              <a:grpFill/>
            </p:grpSpPr>
            <p:sp>
              <p:nvSpPr>
                <p:cNvPr id="129" name="正方形/長方形 128">
                  <a:extLst>
                    <a:ext uri="{FF2B5EF4-FFF2-40B4-BE49-F238E27FC236}">
                      <a16:creationId xmlns:a16="http://schemas.microsoft.com/office/drawing/2014/main" id="{65EFCB9C-5EE4-4BA5-AFF5-EE1189930A49}"/>
                    </a:ext>
                  </a:extLst>
                </p:cNvPr>
                <p:cNvSpPr/>
                <p:nvPr/>
              </p:nvSpPr>
              <p:spPr>
                <a:xfrm>
                  <a:off x="2359140" y="1004949"/>
                  <a:ext cx="936000" cy="540000"/>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p>
              </p:txBody>
            </p:sp>
            <p:sp>
              <p:nvSpPr>
                <p:cNvPr id="80" name="テキスト ボックス 79">
                  <a:extLst>
                    <a:ext uri="{FF2B5EF4-FFF2-40B4-BE49-F238E27FC236}">
                      <a16:creationId xmlns:a16="http://schemas.microsoft.com/office/drawing/2014/main" id="{52E640FD-EA25-4B7A-A011-91BFF0CCA91D}"/>
                    </a:ext>
                  </a:extLst>
                </p:cNvPr>
                <p:cNvSpPr txBox="1"/>
                <p:nvPr/>
              </p:nvSpPr>
              <p:spPr>
                <a:xfrm>
                  <a:off x="2558199" y="1144144"/>
                  <a:ext cx="537883" cy="266217"/>
                </a:xfrm>
                <a:prstGeom prst="rect">
                  <a:avLst/>
                </a:prstGeom>
                <a:grpFill/>
              </p:spPr>
              <p:txBody>
                <a:bodyPr wrap="square" rtlCol="0">
                  <a:spAutoFit/>
                </a:bodyPr>
                <a:lstStyle/>
                <a:p>
                  <a:pPr algn="ctr"/>
                  <a:r>
                    <a:rPr lang="ja-JP" altLang="en-US" sz="1000" dirty="0">
                      <a:latin typeface="メイリオ" panose="020B0604030504040204" pitchFamily="50" charset="-128"/>
                      <a:ea typeface="メイリオ" panose="020B0604030504040204" pitchFamily="50" charset="-128"/>
                    </a:rPr>
                    <a:t>成人</a:t>
                  </a:r>
                </a:p>
              </p:txBody>
            </p:sp>
          </p:grpSp>
        </p:grpSp>
      </p:grpSp>
      <p:grpSp>
        <p:nvGrpSpPr>
          <p:cNvPr id="76" name="グループ化 75">
            <a:extLst>
              <a:ext uri="{FF2B5EF4-FFF2-40B4-BE49-F238E27FC236}">
                <a16:creationId xmlns:a16="http://schemas.microsoft.com/office/drawing/2014/main" id="{72B20882-724F-4F39-BFEA-8AAD900DEB57}"/>
              </a:ext>
            </a:extLst>
          </p:cNvPr>
          <p:cNvGrpSpPr/>
          <p:nvPr/>
        </p:nvGrpSpPr>
        <p:grpSpPr>
          <a:xfrm>
            <a:off x="4662534" y="793712"/>
            <a:ext cx="3086395" cy="925918"/>
            <a:chOff x="4667040" y="565700"/>
            <a:chExt cx="3240000" cy="972000"/>
          </a:xfrm>
          <a:solidFill>
            <a:schemeClr val="bg1">
              <a:lumMod val="95000"/>
            </a:schemeClr>
          </a:solidFill>
        </p:grpSpPr>
        <p:sp>
          <p:nvSpPr>
            <p:cNvPr id="67" name="正方形/長方形 66">
              <a:extLst>
                <a:ext uri="{FF2B5EF4-FFF2-40B4-BE49-F238E27FC236}">
                  <a16:creationId xmlns:a16="http://schemas.microsoft.com/office/drawing/2014/main" id="{ED6C3B3E-B60E-4BB1-A33F-37740642C22E}"/>
                </a:ext>
              </a:extLst>
            </p:cNvPr>
            <p:cNvSpPr/>
            <p:nvPr/>
          </p:nvSpPr>
          <p:spPr>
            <a:xfrm>
              <a:off x="4667040" y="565700"/>
              <a:ext cx="3240000" cy="972000"/>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p>
          </p:txBody>
        </p:sp>
        <p:sp>
          <p:nvSpPr>
            <p:cNvPr id="77" name="テキスト ボックス 76">
              <a:extLst>
                <a:ext uri="{FF2B5EF4-FFF2-40B4-BE49-F238E27FC236}">
                  <a16:creationId xmlns:a16="http://schemas.microsoft.com/office/drawing/2014/main" id="{D6F12A3E-4CC1-4E61-9DD6-688B8317953F}"/>
                </a:ext>
              </a:extLst>
            </p:cNvPr>
            <p:cNvSpPr txBox="1"/>
            <p:nvPr/>
          </p:nvSpPr>
          <p:spPr>
            <a:xfrm>
              <a:off x="5193346" y="608907"/>
              <a:ext cx="2187388" cy="281564"/>
            </a:xfrm>
            <a:prstGeom prst="rect">
              <a:avLst/>
            </a:prstGeom>
            <a:grpFill/>
          </p:spPr>
          <p:txBody>
            <a:bodyPr wrap="square" rtlCol="0">
              <a:spAutoFit/>
            </a:bodyPr>
            <a:lstStyle/>
            <a:p>
              <a:pPr algn="ctr"/>
              <a:r>
                <a:rPr lang="ja-JP" altLang="en-US" sz="1100" b="1" dirty="0">
                  <a:latin typeface="メイリオ" panose="020B0604030504040204" pitchFamily="50" charset="-128"/>
                  <a:ea typeface="メイリオ" panose="020B0604030504040204" pitchFamily="50" charset="-128"/>
                </a:rPr>
                <a:t>パフォーマンスコーチング</a:t>
              </a:r>
            </a:p>
          </p:txBody>
        </p:sp>
        <p:grpSp>
          <p:nvGrpSpPr>
            <p:cNvPr id="73" name="グループ化 72">
              <a:extLst>
                <a:ext uri="{FF2B5EF4-FFF2-40B4-BE49-F238E27FC236}">
                  <a16:creationId xmlns:a16="http://schemas.microsoft.com/office/drawing/2014/main" id="{E2784CE1-EB76-4AD4-9356-0ABB7061238F}"/>
                </a:ext>
              </a:extLst>
            </p:cNvPr>
            <p:cNvGrpSpPr/>
            <p:nvPr/>
          </p:nvGrpSpPr>
          <p:grpSpPr>
            <a:xfrm>
              <a:off x="4753316" y="896387"/>
              <a:ext cx="3143411" cy="542015"/>
              <a:chOff x="4753316" y="896387"/>
              <a:chExt cx="3143411" cy="542015"/>
            </a:xfrm>
            <a:grpFill/>
          </p:grpSpPr>
          <p:grpSp>
            <p:nvGrpSpPr>
              <p:cNvPr id="42" name="グループ化 41">
                <a:extLst>
                  <a:ext uri="{FF2B5EF4-FFF2-40B4-BE49-F238E27FC236}">
                    <a16:creationId xmlns:a16="http://schemas.microsoft.com/office/drawing/2014/main" id="{9DE0CDB0-A966-40CD-8E19-8A84B6D22191}"/>
                  </a:ext>
                </a:extLst>
              </p:cNvPr>
              <p:cNvGrpSpPr/>
              <p:nvPr/>
            </p:nvGrpSpPr>
            <p:grpSpPr>
              <a:xfrm>
                <a:off x="4753316" y="896387"/>
                <a:ext cx="936000" cy="540000"/>
                <a:chOff x="3551138" y="941948"/>
                <a:chExt cx="936000" cy="540000"/>
              </a:xfrm>
              <a:grpFill/>
            </p:grpSpPr>
            <p:sp>
              <p:nvSpPr>
                <p:cNvPr id="127" name="正方形/長方形 126">
                  <a:extLst>
                    <a:ext uri="{FF2B5EF4-FFF2-40B4-BE49-F238E27FC236}">
                      <a16:creationId xmlns:a16="http://schemas.microsoft.com/office/drawing/2014/main" id="{46904B5F-4E30-4EA2-8ACB-453B0DC3DA56}"/>
                    </a:ext>
                  </a:extLst>
                </p:cNvPr>
                <p:cNvSpPr/>
                <p:nvPr/>
              </p:nvSpPr>
              <p:spPr>
                <a:xfrm>
                  <a:off x="3551138" y="941948"/>
                  <a:ext cx="936000" cy="540000"/>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p>
              </p:txBody>
            </p:sp>
            <p:sp>
              <p:nvSpPr>
                <p:cNvPr id="81" name="テキスト ボックス 80">
                  <a:extLst>
                    <a:ext uri="{FF2B5EF4-FFF2-40B4-BE49-F238E27FC236}">
                      <a16:creationId xmlns:a16="http://schemas.microsoft.com/office/drawing/2014/main" id="{CFAF96C2-C625-4B58-BA2F-D0D178976131}"/>
                    </a:ext>
                  </a:extLst>
                </p:cNvPr>
                <p:cNvSpPr txBox="1"/>
                <p:nvPr/>
              </p:nvSpPr>
              <p:spPr>
                <a:xfrm>
                  <a:off x="3571867" y="996504"/>
                  <a:ext cx="907869" cy="435504"/>
                </a:xfrm>
                <a:prstGeom prst="rect">
                  <a:avLst/>
                </a:prstGeom>
                <a:noFill/>
              </p:spPr>
              <p:txBody>
                <a:bodyPr wrap="square" rtlCol="0">
                  <a:spAutoFit/>
                </a:bodyPr>
                <a:lstStyle/>
                <a:p>
                  <a:pPr algn="ctr"/>
                  <a:r>
                    <a:rPr lang="ja-JP" altLang="en-US" sz="1000" dirty="0">
                      <a:latin typeface="メイリオ" panose="020B0604030504040204" pitchFamily="50" charset="-128"/>
                      <a:ea typeface="メイリオ" panose="020B0604030504040204" pitchFamily="50" charset="-128"/>
                    </a:rPr>
                    <a:t>新しい</a:t>
                  </a:r>
                  <a:endParaRPr lang="en-US" altLang="ja-JP" sz="1000" dirty="0">
                    <a:latin typeface="メイリオ" panose="020B0604030504040204" pitchFamily="50" charset="-128"/>
                    <a:ea typeface="メイリオ" panose="020B0604030504040204" pitchFamily="50" charset="-128"/>
                  </a:endParaRPr>
                </a:p>
                <a:p>
                  <a:pPr algn="ctr"/>
                  <a:r>
                    <a:rPr lang="ja-JP" altLang="en-US" sz="1000" dirty="0">
                      <a:latin typeface="メイリオ" panose="020B0604030504040204" pitchFamily="50" charset="-128"/>
                      <a:ea typeface="メイリオ" panose="020B0604030504040204" pitchFamily="50" charset="-128"/>
                    </a:rPr>
                    <a:t>アスリート</a:t>
                  </a:r>
                </a:p>
              </p:txBody>
            </p:sp>
          </p:grpSp>
          <p:grpSp>
            <p:nvGrpSpPr>
              <p:cNvPr id="46" name="グループ化 45">
                <a:extLst>
                  <a:ext uri="{FF2B5EF4-FFF2-40B4-BE49-F238E27FC236}">
                    <a16:creationId xmlns:a16="http://schemas.microsoft.com/office/drawing/2014/main" id="{A7CD6E78-C55D-492D-854D-D974ABB1A745}"/>
                  </a:ext>
                </a:extLst>
              </p:cNvPr>
              <p:cNvGrpSpPr/>
              <p:nvPr/>
            </p:nvGrpSpPr>
            <p:grpSpPr>
              <a:xfrm>
                <a:off x="5750478" y="896387"/>
                <a:ext cx="1073124" cy="540000"/>
                <a:chOff x="4794134" y="929020"/>
                <a:chExt cx="1073124" cy="540000"/>
              </a:xfrm>
              <a:grpFill/>
            </p:grpSpPr>
            <p:sp>
              <p:nvSpPr>
                <p:cNvPr id="125" name="正方形/長方形 124">
                  <a:extLst>
                    <a:ext uri="{FF2B5EF4-FFF2-40B4-BE49-F238E27FC236}">
                      <a16:creationId xmlns:a16="http://schemas.microsoft.com/office/drawing/2014/main" id="{A0B24288-D5DD-4DDF-844F-BE5DD736152F}"/>
                    </a:ext>
                  </a:extLst>
                </p:cNvPr>
                <p:cNvSpPr/>
                <p:nvPr/>
              </p:nvSpPr>
              <p:spPr>
                <a:xfrm>
                  <a:off x="4862696" y="929020"/>
                  <a:ext cx="936000" cy="540000"/>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p>
              </p:txBody>
            </p:sp>
            <p:sp>
              <p:nvSpPr>
                <p:cNvPr id="82" name="テキスト ボックス 81">
                  <a:extLst>
                    <a:ext uri="{FF2B5EF4-FFF2-40B4-BE49-F238E27FC236}">
                      <a16:creationId xmlns:a16="http://schemas.microsoft.com/office/drawing/2014/main" id="{AD5A0E82-8599-42FF-AAB9-4FE381674DFC}"/>
                    </a:ext>
                  </a:extLst>
                </p:cNvPr>
                <p:cNvSpPr txBox="1"/>
                <p:nvPr/>
              </p:nvSpPr>
              <p:spPr>
                <a:xfrm>
                  <a:off x="4794134" y="998965"/>
                  <a:ext cx="1073124" cy="387713"/>
                </a:xfrm>
                <a:prstGeom prst="rect">
                  <a:avLst/>
                </a:prstGeom>
                <a:noFill/>
              </p:spPr>
              <p:txBody>
                <a:bodyPr wrap="square" rtlCol="0">
                  <a:spAutoFit/>
                </a:bodyPr>
                <a:lstStyle/>
                <a:p>
                  <a:pPr algn="ctr"/>
                  <a:r>
                    <a:rPr lang="ja-JP" altLang="en-US" sz="900" dirty="0">
                      <a:latin typeface="メイリオ" panose="020B0604030504040204" pitchFamily="50" charset="-128"/>
                      <a:ea typeface="メイリオ" panose="020B0604030504040204" pitchFamily="50" charset="-128"/>
                    </a:rPr>
                    <a:t>パフォーマンス</a:t>
                  </a:r>
                  <a:endParaRPr lang="en-US" altLang="ja-JP" sz="900" dirty="0">
                    <a:latin typeface="メイリオ" panose="020B0604030504040204" pitchFamily="50" charset="-128"/>
                    <a:ea typeface="メイリオ" panose="020B0604030504040204" pitchFamily="50" charset="-128"/>
                  </a:endParaRPr>
                </a:p>
                <a:p>
                  <a:pPr algn="ctr"/>
                  <a:r>
                    <a:rPr lang="ja-JP" altLang="en-US" sz="900" dirty="0">
                      <a:latin typeface="メイリオ" panose="020B0604030504040204" pitchFamily="50" charset="-128"/>
                      <a:ea typeface="メイリオ" panose="020B0604030504040204" pitchFamily="50" charset="-128"/>
                    </a:rPr>
                    <a:t>アスリート</a:t>
                  </a:r>
                </a:p>
              </p:txBody>
            </p:sp>
          </p:grpSp>
          <p:grpSp>
            <p:nvGrpSpPr>
              <p:cNvPr id="47" name="グループ化 46">
                <a:extLst>
                  <a:ext uri="{FF2B5EF4-FFF2-40B4-BE49-F238E27FC236}">
                    <a16:creationId xmlns:a16="http://schemas.microsoft.com/office/drawing/2014/main" id="{77120129-9571-4DA6-9AC3-B38B32C4DD61}"/>
                  </a:ext>
                </a:extLst>
              </p:cNvPr>
              <p:cNvGrpSpPr/>
              <p:nvPr/>
            </p:nvGrpSpPr>
            <p:grpSpPr>
              <a:xfrm>
                <a:off x="6823602" y="898402"/>
                <a:ext cx="1073125" cy="540000"/>
                <a:chOff x="6710689" y="1410855"/>
                <a:chExt cx="1073125" cy="540000"/>
              </a:xfrm>
              <a:grpFill/>
            </p:grpSpPr>
            <p:sp>
              <p:nvSpPr>
                <p:cNvPr id="123" name="正方形/長方形 122">
                  <a:extLst>
                    <a:ext uri="{FF2B5EF4-FFF2-40B4-BE49-F238E27FC236}">
                      <a16:creationId xmlns:a16="http://schemas.microsoft.com/office/drawing/2014/main" id="{E7DC22F3-A77F-42B6-AF63-E8BE70898E5E}"/>
                    </a:ext>
                  </a:extLst>
                </p:cNvPr>
                <p:cNvSpPr/>
                <p:nvPr/>
              </p:nvSpPr>
              <p:spPr>
                <a:xfrm>
                  <a:off x="6779251" y="1410855"/>
                  <a:ext cx="936000" cy="540000"/>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p>
              </p:txBody>
            </p:sp>
            <p:sp>
              <p:nvSpPr>
                <p:cNvPr id="83" name="テキスト ボックス 82">
                  <a:extLst>
                    <a:ext uri="{FF2B5EF4-FFF2-40B4-BE49-F238E27FC236}">
                      <a16:creationId xmlns:a16="http://schemas.microsoft.com/office/drawing/2014/main" id="{2EC0708F-9AA1-453E-BA74-96188610377C}"/>
                    </a:ext>
                  </a:extLst>
                </p:cNvPr>
                <p:cNvSpPr txBox="1"/>
                <p:nvPr/>
              </p:nvSpPr>
              <p:spPr>
                <a:xfrm>
                  <a:off x="6710689" y="1410855"/>
                  <a:ext cx="1073125" cy="533105"/>
                </a:xfrm>
                <a:prstGeom prst="rect">
                  <a:avLst/>
                </a:prstGeom>
                <a:noFill/>
              </p:spPr>
              <p:txBody>
                <a:bodyPr wrap="square" rtlCol="0">
                  <a:spAutoFit/>
                </a:bodyPr>
                <a:lstStyle/>
                <a:p>
                  <a:pPr algn="ctr"/>
                  <a:r>
                    <a:rPr lang="ja-JP" altLang="en-US" sz="900" dirty="0">
                      <a:latin typeface="メイリオ" panose="020B0604030504040204" pitchFamily="50" charset="-128"/>
                      <a:ea typeface="メイリオ" panose="020B0604030504040204" pitchFamily="50" charset="-128"/>
                    </a:rPr>
                    <a:t>ハイ</a:t>
                  </a:r>
                  <a:endParaRPr lang="en-US" altLang="ja-JP" sz="900" dirty="0">
                    <a:latin typeface="メイリオ" panose="020B0604030504040204" pitchFamily="50" charset="-128"/>
                    <a:ea typeface="メイリオ" panose="020B0604030504040204" pitchFamily="50" charset="-128"/>
                  </a:endParaRPr>
                </a:p>
                <a:p>
                  <a:pPr algn="ctr"/>
                  <a:r>
                    <a:rPr lang="ja-JP" altLang="en-US" sz="900" dirty="0">
                      <a:latin typeface="メイリオ" panose="020B0604030504040204" pitchFamily="50" charset="-128"/>
                      <a:ea typeface="メイリオ" panose="020B0604030504040204" pitchFamily="50" charset="-128"/>
                    </a:rPr>
                    <a:t>パフォーマンス</a:t>
                  </a:r>
                  <a:endParaRPr lang="en-US" altLang="ja-JP" sz="900" dirty="0">
                    <a:latin typeface="メイリオ" panose="020B0604030504040204" pitchFamily="50" charset="-128"/>
                    <a:ea typeface="メイリオ" panose="020B0604030504040204" pitchFamily="50" charset="-128"/>
                  </a:endParaRPr>
                </a:p>
                <a:p>
                  <a:pPr algn="ctr"/>
                  <a:r>
                    <a:rPr lang="ja-JP" altLang="en-US" sz="900" dirty="0">
                      <a:latin typeface="メイリオ" panose="020B0604030504040204" pitchFamily="50" charset="-128"/>
                      <a:ea typeface="メイリオ" panose="020B0604030504040204" pitchFamily="50" charset="-128"/>
                    </a:rPr>
                    <a:t>アスリート</a:t>
                  </a:r>
                </a:p>
              </p:txBody>
            </p:sp>
          </p:grpSp>
        </p:grpSp>
      </p:grpSp>
      <p:sp>
        <p:nvSpPr>
          <p:cNvPr id="84" name="正方形/長方形 83">
            <a:extLst>
              <a:ext uri="{FF2B5EF4-FFF2-40B4-BE49-F238E27FC236}">
                <a16:creationId xmlns:a16="http://schemas.microsoft.com/office/drawing/2014/main" id="{33C98D0A-6B82-4B87-8AEE-4E94A3BAA869}"/>
              </a:ext>
            </a:extLst>
          </p:cNvPr>
          <p:cNvSpPr/>
          <p:nvPr/>
        </p:nvSpPr>
        <p:spPr>
          <a:xfrm>
            <a:off x="1395072" y="1908734"/>
            <a:ext cx="6353857" cy="1063092"/>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p>
        </p:txBody>
      </p:sp>
      <p:sp>
        <p:nvSpPr>
          <p:cNvPr id="9" name="テキスト ボックス 8">
            <a:extLst>
              <a:ext uri="{FF2B5EF4-FFF2-40B4-BE49-F238E27FC236}">
                <a16:creationId xmlns:a16="http://schemas.microsoft.com/office/drawing/2014/main" id="{CDC44332-A26F-4DD3-A51F-692925237C7D}"/>
              </a:ext>
            </a:extLst>
          </p:cNvPr>
          <p:cNvSpPr txBox="1"/>
          <p:nvPr/>
        </p:nvSpPr>
        <p:spPr>
          <a:xfrm>
            <a:off x="4129881" y="1886448"/>
            <a:ext cx="825583" cy="268215"/>
          </a:xfrm>
          <a:prstGeom prst="rect">
            <a:avLst/>
          </a:prstGeom>
          <a:noFill/>
        </p:spPr>
        <p:txBody>
          <a:bodyPr wrap="square" rtlCol="0">
            <a:spAutoFit/>
          </a:bodyPr>
          <a:lstStyle/>
          <a:p>
            <a:pPr algn="ctr"/>
            <a:r>
              <a:rPr lang="ja-JP" altLang="en-US" sz="1100" b="1" dirty="0">
                <a:latin typeface="メイリオ" panose="020B0604030504040204" pitchFamily="50" charset="-128"/>
                <a:ea typeface="メイリオ" panose="020B0604030504040204" pitchFamily="50" charset="-128"/>
              </a:rPr>
              <a:t>主な機能</a:t>
            </a:r>
          </a:p>
        </p:txBody>
      </p:sp>
      <p:grpSp>
        <p:nvGrpSpPr>
          <p:cNvPr id="48" name="グループ化 47">
            <a:extLst>
              <a:ext uri="{FF2B5EF4-FFF2-40B4-BE49-F238E27FC236}">
                <a16:creationId xmlns:a16="http://schemas.microsoft.com/office/drawing/2014/main" id="{EFFF993B-3C0B-4799-BB90-825245DFDF53}"/>
              </a:ext>
            </a:extLst>
          </p:cNvPr>
          <p:cNvGrpSpPr/>
          <p:nvPr/>
        </p:nvGrpSpPr>
        <p:grpSpPr>
          <a:xfrm>
            <a:off x="1455764" y="2152984"/>
            <a:ext cx="987191" cy="685865"/>
            <a:chOff x="1255494" y="2240415"/>
            <a:chExt cx="1036322" cy="720000"/>
          </a:xfrm>
          <a:noFill/>
        </p:grpSpPr>
        <p:sp>
          <p:nvSpPr>
            <p:cNvPr id="132" name="正方形/長方形 131">
              <a:extLst>
                <a:ext uri="{FF2B5EF4-FFF2-40B4-BE49-F238E27FC236}">
                  <a16:creationId xmlns:a16="http://schemas.microsoft.com/office/drawing/2014/main" id="{9603D62B-BE60-450E-A3A0-F3B95B6B8946}"/>
                </a:ext>
              </a:extLst>
            </p:cNvPr>
            <p:cNvSpPr/>
            <p:nvPr/>
          </p:nvSpPr>
          <p:spPr>
            <a:xfrm>
              <a:off x="1323655" y="2240415"/>
              <a:ext cx="900000" cy="720000"/>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p>
          </p:txBody>
        </p:sp>
        <p:sp>
          <p:nvSpPr>
            <p:cNvPr id="86" name="テキスト ボックス 85">
              <a:extLst>
                <a:ext uri="{FF2B5EF4-FFF2-40B4-BE49-F238E27FC236}">
                  <a16:creationId xmlns:a16="http://schemas.microsoft.com/office/drawing/2014/main" id="{F14DC9F7-4BB4-44BE-9CF9-E48810A3A3A1}"/>
                </a:ext>
              </a:extLst>
            </p:cNvPr>
            <p:cNvSpPr txBox="1"/>
            <p:nvPr/>
          </p:nvSpPr>
          <p:spPr>
            <a:xfrm>
              <a:off x="1255494" y="2384972"/>
              <a:ext cx="1036322" cy="435504"/>
            </a:xfrm>
            <a:prstGeom prst="rect">
              <a:avLst/>
            </a:prstGeom>
            <a:grpFill/>
          </p:spPr>
          <p:txBody>
            <a:bodyPr wrap="square" rtlCol="0">
              <a:spAutoFit/>
            </a:bodyPr>
            <a:lstStyle/>
            <a:p>
              <a:pPr algn="ctr"/>
              <a:r>
                <a:rPr lang="ja-JP" altLang="en-US" sz="1000" dirty="0">
                  <a:latin typeface="メイリオ" panose="020B0604030504040204" pitchFamily="50" charset="-128"/>
                  <a:ea typeface="メイリオ" panose="020B0604030504040204" pitchFamily="50" charset="-128"/>
                </a:rPr>
                <a:t>ビジョンと</a:t>
              </a:r>
              <a:endParaRPr lang="en-US" altLang="ja-JP" sz="1000" dirty="0">
                <a:latin typeface="メイリオ" panose="020B0604030504040204" pitchFamily="50" charset="-128"/>
                <a:ea typeface="メイリオ" panose="020B0604030504040204" pitchFamily="50" charset="-128"/>
              </a:endParaRPr>
            </a:p>
            <a:p>
              <a:pPr algn="ctr"/>
              <a:r>
                <a:rPr lang="ja-JP" altLang="en-US" sz="1000" dirty="0">
                  <a:latin typeface="メイリオ" panose="020B0604030504040204" pitchFamily="50" charset="-128"/>
                  <a:ea typeface="メイリオ" panose="020B0604030504040204" pitchFamily="50" charset="-128"/>
                </a:rPr>
                <a:t>戦略の設定</a:t>
              </a:r>
              <a:endParaRPr lang="en-US" altLang="ja-JP" sz="1000" dirty="0">
                <a:latin typeface="メイリオ" panose="020B0604030504040204" pitchFamily="50" charset="-128"/>
                <a:ea typeface="メイリオ" panose="020B0604030504040204" pitchFamily="50" charset="-128"/>
              </a:endParaRPr>
            </a:p>
          </p:txBody>
        </p:sp>
      </p:grpSp>
      <p:grpSp>
        <p:nvGrpSpPr>
          <p:cNvPr id="52" name="グループ化 51">
            <a:extLst>
              <a:ext uri="{FF2B5EF4-FFF2-40B4-BE49-F238E27FC236}">
                <a16:creationId xmlns:a16="http://schemas.microsoft.com/office/drawing/2014/main" id="{A7B3FC17-35E3-430E-9D1C-BA7F73EBBC6C}"/>
              </a:ext>
            </a:extLst>
          </p:cNvPr>
          <p:cNvGrpSpPr/>
          <p:nvPr/>
        </p:nvGrpSpPr>
        <p:grpSpPr>
          <a:xfrm>
            <a:off x="2515180" y="2152984"/>
            <a:ext cx="987191" cy="685865"/>
            <a:chOff x="2381022" y="2400628"/>
            <a:chExt cx="1036322" cy="720000"/>
          </a:xfrm>
          <a:noFill/>
        </p:grpSpPr>
        <p:sp>
          <p:nvSpPr>
            <p:cNvPr id="142" name="正方形/長方形 141">
              <a:extLst>
                <a:ext uri="{FF2B5EF4-FFF2-40B4-BE49-F238E27FC236}">
                  <a16:creationId xmlns:a16="http://schemas.microsoft.com/office/drawing/2014/main" id="{6E0770B4-6C7E-4E96-9E20-804E6E88F346}"/>
                </a:ext>
              </a:extLst>
            </p:cNvPr>
            <p:cNvSpPr/>
            <p:nvPr/>
          </p:nvSpPr>
          <p:spPr>
            <a:xfrm>
              <a:off x="2449183" y="2400628"/>
              <a:ext cx="900000" cy="720000"/>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p>
          </p:txBody>
        </p:sp>
        <p:sp>
          <p:nvSpPr>
            <p:cNvPr id="87" name="テキスト ボックス 86">
              <a:extLst>
                <a:ext uri="{FF2B5EF4-FFF2-40B4-BE49-F238E27FC236}">
                  <a16:creationId xmlns:a16="http://schemas.microsoft.com/office/drawing/2014/main" id="{3EED9E40-161D-4728-A57C-4A7CAD76D076}"/>
                </a:ext>
              </a:extLst>
            </p:cNvPr>
            <p:cNvSpPr txBox="1"/>
            <p:nvPr/>
          </p:nvSpPr>
          <p:spPr>
            <a:xfrm>
              <a:off x="2381022" y="2629823"/>
              <a:ext cx="1036322" cy="266217"/>
            </a:xfrm>
            <a:prstGeom prst="rect">
              <a:avLst/>
            </a:prstGeom>
            <a:grpFill/>
          </p:spPr>
          <p:txBody>
            <a:bodyPr wrap="square" rtlCol="0">
              <a:spAutoFit/>
            </a:bodyPr>
            <a:lstStyle/>
            <a:p>
              <a:pPr algn="ctr"/>
              <a:r>
                <a:rPr lang="ja-JP" altLang="en-US" sz="1000" dirty="0">
                  <a:latin typeface="メイリオ" panose="020B0604030504040204" pitchFamily="50" charset="-128"/>
                  <a:ea typeface="メイリオ" panose="020B0604030504040204" pitchFamily="50" charset="-128"/>
                </a:rPr>
                <a:t>環境整備</a:t>
              </a:r>
              <a:endParaRPr lang="en-US" altLang="ja-JP" sz="1000" dirty="0">
                <a:latin typeface="メイリオ" panose="020B0604030504040204" pitchFamily="50" charset="-128"/>
                <a:ea typeface="メイリオ" panose="020B0604030504040204" pitchFamily="50" charset="-128"/>
              </a:endParaRPr>
            </a:p>
          </p:txBody>
        </p:sp>
      </p:grpSp>
      <p:grpSp>
        <p:nvGrpSpPr>
          <p:cNvPr id="55" name="グループ化 54">
            <a:extLst>
              <a:ext uri="{FF2B5EF4-FFF2-40B4-BE49-F238E27FC236}">
                <a16:creationId xmlns:a16="http://schemas.microsoft.com/office/drawing/2014/main" id="{F10C72E3-63D7-478B-80AD-865CF61D01D1}"/>
              </a:ext>
            </a:extLst>
          </p:cNvPr>
          <p:cNvGrpSpPr/>
          <p:nvPr/>
        </p:nvGrpSpPr>
        <p:grpSpPr>
          <a:xfrm>
            <a:off x="3574595" y="2152984"/>
            <a:ext cx="987191" cy="685865"/>
            <a:chOff x="3645046" y="2437545"/>
            <a:chExt cx="1036322" cy="720000"/>
          </a:xfrm>
          <a:noFill/>
        </p:grpSpPr>
        <p:sp>
          <p:nvSpPr>
            <p:cNvPr id="141" name="正方形/長方形 140">
              <a:extLst>
                <a:ext uri="{FF2B5EF4-FFF2-40B4-BE49-F238E27FC236}">
                  <a16:creationId xmlns:a16="http://schemas.microsoft.com/office/drawing/2014/main" id="{E3134066-B0B8-406E-B276-8BBF70441B87}"/>
                </a:ext>
              </a:extLst>
            </p:cNvPr>
            <p:cNvSpPr/>
            <p:nvPr/>
          </p:nvSpPr>
          <p:spPr>
            <a:xfrm>
              <a:off x="3713207" y="2437545"/>
              <a:ext cx="900000" cy="720000"/>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p>
          </p:txBody>
        </p:sp>
        <p:sp>
          <p:nvSpPr>
            <p:cNvPr id="88" name="テキスト ボックス 87">
              <a:extLst>
                <a:ext uri="{FF2B5EF4-FFF2-40B4-BE49-F238E27FC236}">
                  <a16:creationId xmlns:a16="http://schemas.microsoft.com/office/drawing/2014/main" id="{6098B577-19E4-492F-B4BB-2C2E54AF6E51}"/>
                </a:ext>
              </a:extLst>
            </p:cNvPr>
            <p:cNvSpPr txBox="1"/>
            <p:nvPr/>
          </p:nvSpPr>
          <p:spPr>
            <a:xfrm>
              <a:off x="3645046" y="2582102"/>
              <a:ext cx="1036322" cy="435504"/>
            </a:xfrm>
            <a:prstGeom prst="rect">
              <a:avLst/>
            </a:prstGeom>
            <a:grpFill/>
          </p:spPr>
          <p:txBody>
            <a:bodyPr wrap="square" rtlCol="0">
              <a:spAutoFit/>
            </a:bodyPr>
            <a:lstStyle/>
            <a:p>
              <a:pPr algn="ctr"/>
              <a:r>
                <a:rPr lang="ja-JP" altLang="en-US" sz="1000" dirty="0">
                  <a:latin typeface="メイリオ" panose="020B0604030504040204" pitchFamily="50" charset="-128"/>
                  <a:ea typeface="メイリオ" panose="020B0604030504040204" pitchFamily="50" charset="-128"/>
                </a:rPr>
                <a:t>人間関係の</a:t>
              </a:r>
              <a:endParaRPr lang="en-US" altLang="ja-JP" sz="1000" dirty="0">
                <a:latin typeface="メイリオ" panose="020B0604030504040204" pitchFamily="50" charset="-128"/>
                <a:ea typeface="メイリオ" panose="020B0604030504040204" pitchFamily="50" charset="-128"/>
              </a:endParaRPr>
            </a:p>
            <a:p>
              <a:pPr algn="ctr"/>
              <a:r>
                <a:rPr lang="ja-JP" altLang="en-US" sz="1000" dirty="0">
                  <a:latin typeface="メイリオ" panose="020B0604030504040204" pitchFamily="50" charset="-128"/>
                  <a:ea typeface="メイリオ" panose="020B0604030504040204" pitchFamily="50" charset="-128"/>
                </a:rPr>
                <a:t>構築</a:t>
              </a:r>
              <a:endParaRPr lang="en-US" altLang="ja-JP" sz="1000" dirty="0">
                <a:latin typeface="メイリオ" panose="020B0604030504040204" pitchFamily="50" charset="-128"/>
                <a:ea typeface="メイリオ" panose="020B0604030504040204" pitchFamily="50" charset="-128"/>
              </a:endParaRPr>
            </a:p>
          </p:txBody>
        </p:sp>
      </p:grpSp>
      <p:grpSp>
        <p:nvGrpSpPr>
          <p:cNvPr id="58" name="グループ化 57">
            <a:extLst>
              <a:ext uri="{FF2B5EF4-FFF2-40B4-BE49-F238E27FC236}">
                <a16:creationId xmlns:a16="http://schemas.microsoft.com/office/drawing/2014/main" id="{87CE9F81-637C-452B-B6D3-023126106E23}"/>
              </a:ext>
            </a:extLst>
          </p:cNvPr>
          <p:cNvGrpSpPr/>
          <p:nvPr/>
        </p:nvGrpSpPr>
        <p:grpSpPr>
          <a:xfrm>
            <a:off x="4634011" y="2152984"/>
            <a:ext cx="987191" cy="685865"/>
            <a:chOff x="5108081" y="2334929"/>
            <a:chExt cx="1036322" cy="720000"/>
          </a:xfrm>
          <a:noFill/>
        </p:grpSpPr>
        <p:sp>
          <p:nvSpPr>
            <p:cNvPr id="138" name="正方形/長方形 137">
              <a:extLst>
                <a:ext uri="{FF2B5EF4-FFF2-40B4-BE49-F238E27FC236}">
                  <a16:creationId xmlns:a16="http://schemas.microsoft.com/office/drawing/2014/main" id="{286E88C7-3A44-4D02-87CE-B52A96826167}"/>
                </a:ext>
              </a:extLst>
            </p:cNvPr>
            <p:cNvSpPr/>
            <p:nvPr/>
          </p:nvSpPr>
          <p:spPr>
            <a:xfrm>
              <a:off x="5176242" y="2334929"/>
              <a:ext cx="900000" cy="720000"/>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p>
          </p:txBody>
        </p:sp>
        <p:sp>
          <p:nvSpPr>
            <p:cNvPr id="89" name="テキスト ボックス 88">
              <a:extLst>
                <a:ext uri="{FF2B5EF4-FFF2-40B4-BE49-F238E27FC236}">
                  <a16:creationId xmlns:a16="http://schemas.microsoft.com/office/drawing/2014/main" id="{08758DB6-5F69-4357-A056-7B555AA8BF33}"/>
                </a:ext>
              </a:extLst>
            </p:cNvPr>
            <p:cNvSpPr txBox="1"/>
            <p:nvPr/>
          </p:nvSpPr>
          <p:spPr>
            <a:xfrm>
              <a:off x="5108081" y="2479486"/>
              <a:ext cx="1036322" cy="435504"/>
            </a:xfrm>
            <a:prstGeom prst="rect">
              <a:avLst/>
            </a:prstGeom>
            <a:grpFill/>
          </p:spPr>
          <p:txBody>
            <a:bodyPr wrap="square" rtlCol="0">
              <a:spAutoFit/>
            </a:bodyPr>
            <a:lstStyle/>
            <a:p>
              <a:pPr algn="ctr"/>
              <a:r>
                <a:rPr lang="ja-JP" altLang="en-US" sz="1000" dirty="0">
                  <a:latin typeface="メイリオ" panose="020B0604030504040204" pitchFamily="50" charset="-128"/>
                  <a:ea typeface="メイリオ" panose="020B0604030504040204" pitchFamily="50" charset="-128"/>
                </a:rPr>
                <a:t>練習の実施と</a:t>
              </a:r>
              <a:endParaRPr lang="en-US" altLang="ja-JP" sz="1000" dirty="0">
                <a:latin typeface="メイリオ" panose="020B0604030504040204" pitchFamily="50" charset="-128"/>
                <a:ea typeface="メイリオ" panose="020B0604030504040204" pitchFamily="50" charset="-128"/>
              </a:endParaRPr>
            </a:p>
            <a:p>
              <a:pPr algn="ctr"/>
              <a:r>
                <a:rPr lang="ja-JP" altLang="en-US" sz="1000" dirty="0">
                  <a:latin typeface="メイリオ" panose="020B0604030504040204" pitchFamily="50" charset="-128"/>
                  <a:ea typeface="メイリオ" panose="020B0604030504040204" pitchFamily="50" charset="-128"/>
                </a:rPr>
                <a:t>大会の準備</a:t>
              </a:r>
              <a:endParaRPr lang="en-US" altLang="ja-JP" sz="1000" dirty="0">
                <a:latin typeface="メイリオ" panose="020B0604030504040204" pitchFamily="50" charset="-128"/>
                <a:ea typeface="メイリオ" panose="020B0604030504040204" pitchFamily="50" charset="-128"/>
              </a:endParaRPr>
            </a:p>
          </p:txBody>
        </p:sp>
      </p:grpSp>
      <p:grpSp>
        <p:nvGrpSpPr>
          <p:cNvPr id="61" name="グループ化 60">
            <a:extLst>
              <a:ext uri="{FF2B5EF4-FFF2-40B4-BE49-F238E27FC236}">
                <a16:creationId xmlns:a16="http://schemas.microsoft.com/office/drawing/2014/main" id="{6B1E15EA-63C7-491F-A1E9-049DE9F0312E}"/>
              </a:ext>
            </a:extLst>
          </p:cNvPr>
          <p:cNvGrpSpPr/>
          <p:nvPr/>
        </p:nvGrpSpPr>
        <p:grpSpPr>
          <a:xfrm>
            <a:off x="5693426" y="2152984"/>
            <a:ext cx="987191" cy="685865"/>
            <a:chOff x="6253778" y="2363462"/>
            <a:chExt cx="1036322" cy="720000"/>
          </a:xfrm>
          <a:noFill/>
        </p:grpSpPr>
        <p:sp>
          <p:nvSpPr>
            <p:cNvPr id="139" name="正方形/長方形 138">
              <a:extLst>
                <a:ext uri="{FF2B5EF4-FFF2-40B4-BE49-F238E27FC236}">
                  <a16:creationId xmlns:a16="http://schemas.microsoft.com/office/drawing/2014/main" id="{511AC8FD-78B1-4A61-A99D-8A7FADBEA1EB}"/>
                </a:ext>
              </a:extLst>
            </p:cNvPr>
            <p:cNvSpPr/>
            <p:nvPr/>
          </p:nvSpPr>
          <p:spPr>
            <a:xfrm>
              <a:off x="6321939" y="2363462"/>
              <a:ext cx="900000" cy="720000"/>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p>
          </p:txBody>
        </p:sp>
        <p:sp>
          <p:nvSpPr>
            <p:cNvPr id="90" name="テキスト ボックス 89">
              <a:extLst>
                <a:ext uri="{FF2B5EF4-FFF2-40B4-BE49-F238E27FC236}">
                  <a16:creationId xmlns:a16="http://schemas.microsoft.com/office/drawing/2014/main" id="{2D4F2400-DEF3-421B-B784-5480EE1A98B5}"/>
                </a:ext>
              </a:extLst>
            </p:cNvPr>
            <p:cNvSpPr txBox="1"/>
            <p:nvPr/>
          </p:nvSpPr>
          <p:spPr>
            <a:xfrm>
              <a:off x="6253778" y="2508019"/>
              <a:ext cx="1036322" cy="435504"/>
            </a:xfrm>
            <a:prstGeom prst="rect">
              <a:avLst/>
            </a:prstGeom>
            <a:grpFill/>
          </p:spPr>
          <p:txBody>
            <a:bodyPr wrap="square" rtlCol="0">
              <a:spAutoFit/>
            </a:bodyPr>
            <a:lstStyle/>
            <a:p>
              <a:pPr algn="ctr"/>
              <a:r>
                <a:rPr lang="ja-JP" altLang="en-US" sz="1000" dirty="0">
                  <a:latin typeface="メイリオ" panose="020B0604030504040204" pitchFamily="50" charset="-128"/>
                  <a:ea typeface="メイリオ" panose="020B0604030504040204" pitchFamily="50" charset="-128"/>
                </a:rPr>
                <a:t>「現場」の</a:t>
              </a:r>
              <a:endParaRPr lang="en-US" altLang="ja-JP" sz="1000" dirty="0">
                <a:latin typeface="メイリオ" panose="020B0604030504040204" pitchFamily="50" charset="-128"/>
                <a:ea typeface="メイリオ" panose="020B0604030504040204" pitchFamily="50" charset="-128"/>
              </a:endParaRPr>
            </a:p>
            <a:p>
              <a:pPr algn="ctr"/>
              <a:r>
                <a:rPr lang="ja-JP" altLang="en-US" sz="1000" dirty="0">
                  <a:latin typeface="メイリオ" panose="020B0604030504040204" pitchFamily="50" charset="-128"/>
                  <a:ea typeface="メイリオ" panose="020B0604030504040204" pitchFamily="50" charset="-128"/>
                </a:rPr>
                <a:t>理解と対応</a:t>
              </a:r>
              <a:endParaRPr lang="en-US" altLang="ja-JP" sz="1000" dirty="0">
                <a:latin typeface="メイリオ" panose="020B0604030504040204" pitchFamily="50" charset="-128"/>
                <a:ea typeface="メイリオ" panose="020B0604030504040204" pitchFamily="50" charset="-128"/>
              </a:endParaRPr>
            </a:p>
          </p:txBody>
        </p:sp>
      </p:grpSp>
      <p:grpSp>
        <p:nvGrpSpPr>
          <p:cNvPr id="64" name="グループ化 63">
            <a:extLst>
              <a:ext uri="{FF2B5EF4-FFF2-40B4-BE49-F238E27FC236}">
                <a16:creationId xmlns:a16="http://schemas.microsoft.com/office/drawing/2014/main" id="{00D4FFF5-7F07-44F7-A16D-B93AA30C6CA8}"/>
              </a:ext>
            </a:extLst>
          </p:cNvPr>
          <p:cNvGrpSpPr/>
          <p:nvPr/>
        </p:nvGrpSpPr>
        <p:grpSpPr>
          <a:xfrm>
            <a:off x="6752840" y="2152984"/>
            <a:ext cx="987191" cy="685865"/>
            <a:chOff x="7341196" y="2373261"/>
            <a:chExt cx="1036322" cy="720000"/>
          </a:xfrm>
          <a:noFill/>
        </p:grpSpPr>
        <p:sp>
          <p:nvSpPr>
            <p:cNvPr id="140" name="正方形/長方形 139">
              <a:extLst>
                <a:ext uri="{FF2B5EF4-FFF2-40B4-BE49-F238E27FC236}">
                  <a16:creationId xmlns:a16="http://schemas.microsoft.com/office/drawing/2014/main" id="{B5548FB8-54D4-4A71-819D-2F602558DB31}"/>
                </a:ext>
              </a:extLst>
            </p:cNvPr>
            <p:cNvSpPr/>
            <p:nvPr/>
          </p:nvSpPr>
          <p:spPr>
            <a:xfrm>
              <a:off x="7409357" y="2373261"/>
              <a:ext cx="900000" cy="720000"/>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p>
          </p:txBody>
        </p:sp>
        <p:sp>
          <p:nvSpPr>
            <p:cNvPr id="97" name="テキスト ボックス 96">
              <a:extLst>
                <a:ext uri="{FF2B5EF4-FFF2-40B4-BE49-F238E27FC236}">
                  <a16:creationId xmlns:a16="http://schemas.microsoft.com/office/drawing/2014/main" id="{DFA04A09-C3BC-4263-97FA-E4D8536465BA}"/>
                </a:ext>
              </a:extLst>
            </p:cNvPr>
            <p:cNvSpPr txBox="1"/>
            <p:nvPr/>
          </p:nvSpPr>
          <p:spPr>
            <a:xfrm>
              <a:off x="7341196" y="2517818"/>
              <a:ext cx="1036322" cy="435504"/>
            </a:xfrm>
            <a:prstGeom prst="rect">
              <a:avLst/>
            </a:prstGeom>
            <a:grpFill/>
          </p:spPr>
          <p:txBody>
            <a:bodyPr wrap="square" rtlCol="0">
              <a:spAutoFit/>
            </a:bodyPr>
            <a:lstStyle/>
            <a:p>
              <a:pPr algn="ctr"/>
              <a:r>
                <a:rPr lang="ja-JP" altLang="en-US" sz="1000" dirty="0">
                  <a:latin typeface="メイリオ" panose="020B0604030504040204" pitchFamily="50" charset="-128"/>
                  <a:ea typeface="メイリオ" panose="020B0604030504040204" pitchFamily="50" charset="-128"/>
                </a:rPr>
                <a:t>学習と</a:t>
              </a:r>
              <a:endParaRPr lang="en-US" altLang="ja-JP" sz="1000" dirty="0">
                <a:latin typeface="メイリオ" panose="020B0604030504040204" pitchFamily="50" charset="-128"/>
                <a:ea typeface="メイリオ" panose="020B0604030504040204" pitchFamily="50" charset="-128"/>
              </a:endParaRPr>
            </a:p>
            <a:p>
              <a:pPr algn="ctr"/>
              <a:r>
                <a:rPr lang="ja-JP" altLang="en-US" sz="1000" dirty="0">
                  <a:latin typeface="メイリオ" panose="020B0604030504040204" pitchFamily="50" charset="-128"/>
                  <a:ea typeface="メイリオ" panose="020B0604030504040204" pitchFamily="50" charset="-128"/>
                </a:rPr>
                <a:t>内省</a:t>
              </a:r>
              <a:endParaRPr lang="en-US" altLang="ja-JP" sz="1000" dirty="0">
                <a:latin typeface="メイリオ" panose="020B0604030504040204" pitchFamily="50" charset="-128"/>
                <a:ea typeface="メイリオ" panose="020B0604030504040204" pitchFamily="50" charset="-128"/>
              </a:endParaRPr>
            </a:p>
          </p:txBody>
        </p:sp>
      </p:grpSp>
      <p:sp>
        <p:nvSpPr>
          <p:cNvPr id="147" name="フローチャート: 組合せ 146">
            <a:extLst>
              <a:ext uri="{FF2B5EF4-FFF2-40B4-BE49-F238E27FC236}">
                <a16:creationId xmlns:a16="http://schemas.microsoft.com/office/drawing/2014/main" id="{CD8C4C1E-8D25-4DA6-BBF1-B44432F17FC1}"/>
              </a:ext>
            </a:extLst>
          </p:cNvPr>
          <p:cNvSpPr/>
          <p:nvPr/>
        </p:nvSpPr>
        <p:spPr>
          <a:xfrm>
            <a:off x="3016921" y="4631230"/>
            <a:ext cx="3110158" cy="1457464"/>
          </a:xfrm>
          <a:prstGeom prst="flowChartMerg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86"/>
          </a:p>
        </p:txBody>
      </p:sp>
      <p:sp>
        <p:nvSpPr>
          <p:cNvPr id="106" name="テキスト ボックス 105">
            <a:extLst>
              <a:ext uri="{FF2B5EF4-FFF2-40B4-BE49-F238E27FC236}">
                <a16:creationId xmlns:a16="http://schemas.microsoft.com/office/drawing/2014/main" id="{55A05B08-7A30-4447-9E67-C69E3469CC78}"/>
              </a:ext>
            </a:extLst>
          </p:cNvPr>
          <p:cNvSpPr txBox="1"/>
          <p:nvPr/>
        </p:nvSpPr>
        <p:spPr>
          <a:xfrm>
            <a:off x="3774170" y="4967754"/>
            <a:ext cx="1465419" cy="444096"/>
          </a:xfrm>
          <a:prstGeom prst="rect">
            <a:avLst/>
          </a:prstGeom>
          <a:noFill/>
        </p:spPr>
        <p:txBody>
          <a:bodyPr wrap="square" rtlCol="0">
            <a:spAutoFit/>
          </a:bodyPr>
          <a:lstStyle/>
          <a:p>
            <a:pPr algn="ctr"/>
            <a:r>
              <a:rPr lang="ja-JP" altLang="en-US" sz="1143" b="1" dirty="0">
                <a:solidFill>
                  <a:schemeClr val="bg1"/>
                </a:solidFill>
                <a:latin typeface="メイリオ" panose="020B0604030504040204" pitchFamily="50" charset="-128"/>
                <a:ea typeface="メイリオ" panose="020B0604030504040204" pitchFamily="50" charset="-128"/>
              </a:rPr>
              <a:t>行動を導く</a:t>
            </a:r>
            <a:endParaRPr lang="en-US" altLang="ja-JP" sz="1143" b="1" dirty="0">
              <a:solidFill>
                <a:schemeClr val="bg1"/>
              </a:solidFill>
              <a:latin typeface="メイリオ" panose="020B0604030504040204" pitchFamily="50" charset="-128"/>
              <a:ea typeface="メイリオ" panose="020B0604030504040204" pitchFamily="50" charset="-128"/>
            </a:endParaRPr>
          </a:p>
          <a:p>
            <a:pPr algn="ctr"/>
            <a:r>
              <a:rPr lang="ja-JP" altLang="en-US" sz="1143" b="1" dirty="0">
                <a:solidFill>
                  <a:schemeClr val="bg1"/>
                </a:solidFill>
                <a:latin typeface="メイリオ" panose="020B0604030504040204" pitchFamily="50" charset="-128"/>
                <a:ea typeface="メイリオ" panose="020B0604030504040204" pitchFamily="50" charset="-128"/>
              </a:rPr>
              <a:t>価値，哲学，目的</a:t>
            </a:r>
          </a:p>
        </p:txBody>
      </p:sp>
      <p:grpSp>
        <p:nvGrpSpPr>
          <p:cNvPr id="144" name="グループ化 143">
            <a:extLst>
              <a:ext uri="{FF2B5EF4-FFF2-40B4-BE49-F238E27FC236}">
                <a16:creationId xmlns:a16="http://schemas.microsoft.com/office/drawing/2014/main" id="{E8CD2551-1068-4520-BF2E-3E2431A11D98}"/>
              </a:ext>
            </a:extLst>
          </p:cNvPr>
          <p:cNvGrpSpPr/>
          <p:nvPr/>
        </p:nvGrpSpPr>
        <p:grpSpPr>
          <a:xfrm>
            <a:off x="3712259" y="3729665"/>
            <a:ext cx="1719482" cy="794722"/>
            <a:chOff x="3427087" y="3658315"/>
            <a:chExt cx="1805058" cy="834274"/>
          </a:xfrm>
        </p:grpSpPr>
        <p:sp>
          <p:nvSpPr>
            <p:cNvPr id="111" name="テキスト ボックス 110">
              <a:extLst>
                <a:ext uri="{FF2B5EF4-FFF2-40B4-BE49-F238E27FC236}">
                  <a16:creationId xmlns:a16="http://schemas.microsoft.com/office/drawing/2014/main" id="{6DDFD8D4-8757-4EB3-A16D-81403319E3E5}"/>
                </a:ext>
              </a:extLst>
            </p:cNvPr>
            <p:cNvSpPr txBox="1"/>
            <p:nvPr/>
          </p:nvSpPr>
          <p:spPr>
            <a:xfrm>
              <a:off x="3427087" y="3887796"/>
              <a:ext cx="1805058" cy="604793"/>
            </a:xfrm>
            <a:prstGeom prst="rect">
              <a:avLst/>
            </a:prstGeom>
            <a:noFill/>
          </p:spPr>
          <p:txBody>
            <a:bodyPr wrap="square" rtlCol="0">
              <a:spAutoFit/>
            </a:bodyPr>
            <a:lstStyle/>
            <a:p>
              <a:pPr algn="ctr"/>
              <a:r>
                <a:rPr lang="en-US" altLang="ja-JP" sz="1048" dirty="0">
                  <a:latin typeface="メイリオ" panose="020B0604030504040204" pitchFamily="50" charset="-128"/>
                  <a:ea typeface="メイリオ" panose="020B0604030504040204" pitchFamily="50" charset="-128"/>
                </a:rPr>
                <a:t>(</a:t>
              </a:r>
              <a:r>
                <a:rPr lang="ja-JP" altLang="en-US" sz="1048" dirty="0">
                  <a:latin typeface="メイリオ" panose="020B0604030504040204" pitchFamily="50" charset="-128"/>
                  <a:ea typeface="メイリオ" panose="020B0604030504040204" pitchFamily="50" charset="-128"/>
                </a:rPr>
                <a:t>種目に特異的な内容</a:t>
              </a:r>
              <a:endParaRPr lang="en-US" altLang="ja-JP" sz="1048" dirty="0">
                <a:latin typeface="メイリオ" panose="020B0604030504040204" pitchFamily="50" charset="-128"/>
                <a:ea typeface="メイリオ" panose="020B0604030504040204" pitchFamily="50" charset="-128"/>
              </a:endParaRPr>
            </a:p>
            <a:p>
              <a:pPr algn="ctr"/>
              <a:r>
                <a:rPr lang="ja-JP" altLang="en-US" sz="1048" dirty="0">
                  <a:latin typeface="メイリオ" panose="020B0604030504040204" pitchFamily="50" charset="-128"/>
                  <a:ea typeface="メイリオ" panose="020B0604030504040204" pitchFamily="50" charset="-128"/>
                </a:rPr>
                <a:t>や関係する内容とそれをどう教えるか</a:t>
              </a:r>
              <a:r>
                <a:rPr lang="en-US" altLang="ja-JP" sz="1048" dirty="0">
                  <a:latin typeface="メイリオ" panose="020B0604030504040204" pitchFamily="50" charset="-128"/>
                  <a:ea typeface="メイリオ" panose="020B0604030504040204" pitchFamily="50" charset="-128"/>
                </a:rPr>
                <a:t>) </a:t>
              </a:r>
            </a:p>
          </p:txBody>
        </p:sp>
        <p:sp>
          <p:nvSpPr>
            <p:cNvPr id="112" name="テキスト ボックス 111">
              <a:extLst>
                <a:ext uri="{FF2B5EF4-FFF2-40B4-BE49-F238E27FC236}">
                  <a16:creationId xmlns:a16="http://schemas.microsoft.com/office/drawing/2014/main" id="{08FC9573-5144-47AC-9F18-FB0F26DF3701}"/>
                </a:ext>
              </a:extLst>
            </p:cNvPr>
            <p:cNvSpPr txBox="1"/>
            <p:nvPr/>
          </p:nvSpPr>
          <p:spPr>
            <a:xfrm>
              <a:off x="3805024" y="3658315"/>
              <a:ext cx="1049183" cy="281564"/>
            </a:xfrm>
            <a:prstGeom prst="rect">
              <a:avLst/>
            </a:prstGeom>
            <a:noFill/>
          </p:spPr>
          <p:txBody>
            <a:bodyPr wrap="square" rtlCol="0">
              <a:spAutoFit/>
            </a:bodyPr>
            <a:lstStyle/>
            <a:p>
              <a:pPr algn="ctr"/>
              <a:r>
                <a:rPr lang="ja-JP" altLang="en-US" sz="1143" b="1" dirty="0">
                  <a:latin typeface="メイリオ" panose="020B0604030504040204" pitchFamily="50" charset="-128"/>
                  <a:ea typeface="メイリオ" panose="020B0604030504040204" pitchFamily="50" charset="-128"/>
                </a:rPr>
                <a:t>専門的知識</a:t>
              </a:r>
            </a:p>
          </p:txBody>
        </p:sp>
      </p:grpSp>
      <p:grpSp>
        <p:nvGrpSpPr>
          <p:cNvPr id="161" name="グループ化 160">
            <a:extLst>
              <a:ext uri="{FF2B5EF4-FFF2-40B4-BE49-F238E27FC236}">
                <a16:creationId xmlns:a16="http://schemas.microsoft.com/office/drawing/2014/main" id="{C0670B99-D368-40E4-A2F3-571B2B3140D0}"/>
              </a:ext>
            </a:extLst>
          </p:cNvPr>
          <p:cNvGrpSpPr/>
          <p:nvPr/>
        </p:nvGrpSpPr>
        <p:grpSpPr>
          <a:xfrm>
            <a:off x="4918171" y="4824490"/>
            <a:ext cx="2537702" cy="1165971"/>
            <a:chOff x="4827399" y="4801157"/>
            <a:chExt cx="2880000" cy="1188000"/>
          </a:xfrm>
          <a:solidFill>
            <a:schemeClr val="bg1">
              <a:lumMod val="95000"/>
            </a:schemeClr>
          </a:solidFill>
        </p:grpSpPr>
        <p:sp>
          <p:nvSpPr>
            <p:cNvPr id="160" name="フローチャート: 組合せ 159">
              <a:extLst>
                <a:ext uri="{FF2B5EF4-FFF2-40B4-BE49-F238E27FC236}">
                  <a16:creationId xmlns:a16="http://schemas.microsoft.com/office/drawing/2014/main" id="{32994A6A-3C08-458E-8742-5110E18B8410}"/>
                </a:ext>
              </a:extLst>
            </p:cNvPr>
            <p:cNvSpPr/>
            <p:nvPr/>
          </p:nvSpPr>
          <p:spPr>
            <a:xfrm flipV="1">
              <a:off x="4827399" y="4801157"/>
              <a:ext cx="2880000" cy="1188000"/>
            </a:xfrm>
            <a:prstGeom prst="flowChartMerg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86"/>
            </a:p>
          </p:txBody>
        </p:sp>
        <p:grpSp>
          <p:nvGrpSpPr>
            <p:cNvPr id="145" name="グループ化 144">
              <a:extLst>
                <a:ext uri="{FF2B5EF4-FFF2-40B4-BE49-F238E27FC236}">
                  <a16:creationId xmlns:a16="http://schemas.microsoft.com/office/drawing/2014/main" id="{BE066727-B726-4796-BD30-A2BB2DECB705}"/>
                </a:ext>
              </a:extLst>
            </p:cNvPr>
            <p:cNvGrpSpPr/>
            <p:nvPr/>
          </p:nvGrpSpPr>
          <p:grpSpPr>
            <a:xfrm>
              <a:off x="5598850" y="5301476"/>
              <a:ext cx="1464322" cy="476217"/>
              <a:chOff x="5157487" y="5293744"/>
              <a:chExt cx="1464322" cy="476217"/>
            </a:xfrm>
            <a:grpFill/>
          </p:grpSpPr>
          <p:sp>
            <p:nvSpPr>
              <p:cNvPr id="113" name="テキスト ボックス 112">
                <a:extLst>
                  <a:ext uri="{FF2B5EF4-FFF2-40B4-BE49-F238E27FC236}">
                    <a16:creationId xmlns:a16="http://schemas.microsoft.com/office/drawing/2014/main" id="{7A6DBB4C-5983-4DD0-8ED8-957484D71872}"/>
                  </a:ext>
                </a:extLst>
              </p:cNvPr>
              <p:cNvSpPr txBox="1"/>
              <p:nvPr/>
            </p:nvSpPr>
            <p:spPr>
              <a:xfrm>
                <a:off x="5237055" y="5293744"/>
                <a:ext cx="1230766" cy="273282"/>
              </a:xfrm>
              <a:prstGeom prst="rect">
                <a:avLst/>
              </a:prstGeom>
              <a:grpFill/>
            </p:spPr>
            <p:txBody>
              <a:bodyPr wrap="square" rtlCol="0">
                <a:spAutoFit/>
              </a:bodyPr>
              <a:lstStyle/>
              <a:p>
                <a:pPr algn="ctr"/>
                <a:r>
                  <a:rPr lang="ja-JP" altLang="en-US" sz="1143" b="1" dirty="0">
                    <a:latin typeface="メイリオ" panose="020B0604030504040204" pitchFamily="50" charset="-128"/>
                    <a:ea typeface="メイリオ" panose="020B0604030504040204" pitchFamily="50" charset="-128"/>
                  </a:rPr>
                  <a:t>対自己の知識</a:t>
                </a:r>
              </a:p>
            </p:txBody>
          </p:sp>
          <p:sp>
            <p:nvSpPr>
              <p:cNvPr id="114" name="テキスト ボックス 113">
                <a:extLst>
                  <a:ext uri="{FF2B5EF4-FFF2-40B4-BE49-F238E27FC236}">
                    <a16:creationId xmlns:a16="http://schemas.microsoft.com/office/drawing/2014/main" id="{57E0A8A3-39FD-4D55-95F8-9211D99443AD}"/>
                  </a:ext>
                </a:extLst>
              </p:cNvPr>
              <p:cNvSpPr txBox="1"/>
              <p:nvPr/>
            </p:nvSpPr>
            <p:spPr>
              <a:xfrm>
                <a:off x="5157487" y="5511574"/>
                <a:ext cx="1464322" cy="258387"/>
              </a:xfrm>
              <a:prstGeom prst="rect">
                <a:avLst/>
              </a:prstGeom>
              <a:grpFill/>
            </p:spPr>
            <p:txBody>
              <a:bodyPr wrap="square" rtlCol="0">
                <a:spAutoFit/>
              </a:bodyPr>
              <a:lstStyle/>
              <a:p>
                <a:pPr algn="ctr"/>
                <a:r>
                  <a:rPr lang="en-US" altLang="ja-JP" sz="1048" dirty="0">
                    <a:latin typeface="メイリオ" panose="020B0604030504040204" pitchFamily="50" charset="-128"/>
                    <a:ea typeface="メイリオ" panose="020B0604030504040204" pitchFamily="50" charset="-128"/>
                  </a:rPr>
                  <a:t>(</a:t>
                </a:r>
                <a:r>
                  <a:rPr lang="ja-JP" altLang="en-US" sz="1048" dirty="0">
                    <a:latin typeface="メイリオ" panose="020B0604030504040204" pitchFamily="50" charset="-128"/>
                    <a:ea typeface="メイリオ" panose="020B0604030504040204" pitchFamily="50" charset="-128"/>
                  </a:rPr>
                  <a:t>自己認識と省察</a:t>
                </a:r>
                <a:r>
                  <a:rPr lang="en-US" altLang="ja-JP" sz="1048" dirty="0">
                    <a:latin typeface="メイリオ" panose="020B0604030504040204" pitchFamily="50" charset="-128"/>
                    <a:ea typeface="メイリオ" panose="020B0604030504040204" pitchFamily="50" charset="-128"/>
                  </a:rPr>
                  <a:t>) </a:t>
                </a:r>
              </a:p>
            </p:txBody>
          </p:sp>
        </p:grpSp>
      </p:grpSp>
      <p:grpSp>
        <p:nvGrpSpPr>
          <p:cNvPr id="162" name="グループ化 161">
            <a:extLst>
              <a:ext uri="{FF2B5EF4-FFF2-40B4-BE49-F238E27FC236}">
                <a16:creationId xmlns:a16="http://schemas.microsoft.com/office/drawing/2014/main" id="{A960F6C5-0D40-4D66-9FC2-C8DF04949DC7}"/>
              </a:ext>
            </a:extLst>
          </p:cNvPr>
          <p:cNvGrpSpPr/>
          <p:nvPr/>
        </p:nvGrpSpPr>
        <p:grpSpPr>
          <a:xfrm>
            <a:off x="1707918" y="4824490"/>
            <a:ext cx="2537702" cy="1165971"/>
            <a:chOff x="4827399" y="4801157"/>
            <a:chExt cx="2880000" cy="1188000"/>
          </a:xfrm>
          <a:solidFill>
            <a:schemeClr val="bg1">
              <a:lumMod val="95000"/>
            </a:schemeClr>
          </a:solidFill>
        </p:grpSpPr>
        <p:sp>
          <p:nvSpPr>
            <p:cNvPr id="163" name="フローチャート: 組合せ 162">
              <a:extLst>
                <a:ext uri="{FF2B5EF4-FFF2-40B4-BE49-F238E27FC236}">
                  <a16:creationId xmlns:a16="http://schemas.microsoft.com/office/drawing/2014/main" id="{BE10D72E-C008-4171-9DA2-C8C2C0021C6F}"/>
                </a:ext>
              </a:extLst>
            </p:cNvPr>
            <p:cNvSpPr/>
            <p:nvPr/>
          </p:nvSpPr>
          <p:spPr>
            <a:xfrm flipV="1">
              <a:off x="4827399" y="4801157"/>
              <a:ext cx="2880000" cy="1188000"/>
            </a:xfrm>
            <a:prstGeom prst="flowChartMerg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86"/>
            </a:p>
          </p:txBody>
        </p:sp>
        <p:grpSp>
          <p:nvGrpSpPr>
            <p:cNvPr id="164" name="グループ化 163">
              <a:extLst>
                <a:ext uri="{FF2B5EF4-FFF2-40B4-BE49-F238E27FC236}">
                  <a16:creationId xmlns:a16="http://schemas.microsoft.com/office/drawing/2014/main" id="{A489F1C6-B59F-4AE8-ADF2-31C22A84771D}"/>
                </a:ext>
              </a:extLst>
            </p:cNvPr>
            <p:cNvGrpSpPr/>
            <p:nvPr/>
          </p:nvGrpSpPr>
          <p:grpSpPr>
            <a:xfrm>
              <a:off x="5547137" y="5301476"/>
              <a:ext cx="1440525" cy="476217"/>
              <a:chOff x="5105774" y="5293744"/>
              <a:chExt cx="1440525" cy="476217"/>
            </a:xfrm>
            <a:grpFill/>
          </p:grpSpPr>
          <p:sp>
            <p:nvSpPr>
              <p:cNvPr id="165" name="テキスト ボックス 164">
                <a:extLst>
                  <a:ext uri="{FF2B5EF4-FFF2-40B4-BE49-F238E27FC236}">
                    <a16:creationId xmlns:a16="http://schemas.microsoft.com/office/drawing/2014/main" id="{68EAE8C1-0FC9-4779-8557-0BAF667BED49}"/>
                  </a:ext>
                </a:extLst>
              </p:cNvPr>
              <p:cNvSpPr txBox="1"/>
              <p:nvPr/>
            </p:nvSpPr>
            <p:spPr>
              <a:xfrm>
                <a:off x="5211350" y="5293744"/>
                <a:ext cx="1229372" cy="273282"/>
              </a:xfrm>
              <a:prstGeom prst="rect">
                <a:avLst/>
              </a:prstGeom>
              <a:grpFill/>
            </p:spPr>
            <p:txBody>
              <a:bodyPr wrap="square" rtlCol="0">
                <a:spAutoFit/>
              </a:bodyPr>
              <a:lstStyle/>
              <a:p>
                <a:pPr algn="ctr"/>
                <a:r>
                  <a:rPr lang="ja-JP" altLang="en-US" sz="1143" b="1" dirty="0">
                    <a:latin typeface="メイリオ" panose="020B0604030504040204" pitchFamily="50" charset="-128"/>
                    <a:ea typeface="メイリオ" panose="020B0604030504040204" pitchFamily="50" charset="-128"/>
                  </a:rPr>
                  <a:t>対他者の知識</a:t>
                </a:r>
              </a:p>
            </p:txBody>
          </p:sp>
          <p:sp>
            <p:nvSpPr>
              <p:cNvPr id="166" name="テキスト ボックス 165">
                <a:extLst>
                  <a:ext uri="{FF2B5EF4-FFF2-40B4-BE49-F238E27FC236}">
                    <a16:creationId xmlns:a16="http://schemas.microsoft.com/office/drawing/2014/main" id="{0580C24C-85C8-4475-A186-96CB2E4559BA}"/>
                  </a:ext>
                </a:extLst>
              </p:cNvPr>
              <p:cNvSpPr txBox="1"/>
              <p:nvPr/>
            </p:nvSpPr>
            <p:spPr>
              <a:xfrm>
                <a:off x="5105774" y="5511574"/>
                <a:ext cx="1440525" cy="258387"/>
              </a:xfrm>
              <a:prstGeom prst="rect">
                <a:avLst/>
              </a:prstGeom>
              <a:grpFill/>
            </p:spPr>
            <p:txBody>
              <a:bodyPr wrap="square" rtlCol="0">
                <a:spAutoFit/>
              </a:bodyPr>
              <a:lstStyle/>
              <a:p>
                <a:pPr algn="ctr"/>
                <a:r>
                  <a:rPr lang="en-US" altLang="ja-JP" sz="1048" dirty="0">
                    <a:latin typeface="メイリオ" panose="020B0604030504040204" pitchFamily="50" charset="-128"/>
                    <a:ea typeface="メイリオ" panose="020B0604030504040204" pitchFamily="50" charset="-128"/>
                  </a:rPr>
                  <a:t>(</a:t>
                </a:r>
                <a:r>
                  <a:rPr lang="ja-JP" altLang="en-US" sz="1048" dirty="0">
                    <a:latin typeface="メイリオ" panose="020B0604030504040204" pitchFamily="50" charset="-128"/>
                    <a:ea typeface="メイリオ" panose="020B0604030504040204" pitchFamily="50" charset="-128"/>
                  </a:rPr>
                  <a:t>他者との関わり</a:t>
                </a:r>
                <a:r>
                  <a:rPr lang="en-US" altLang="ja-JP" sz="1048" dirty="0">
                    <a:latin typeface="メイリオ" panose="020B0604030504040204" pitchFamily="50" charset="-128"/>
                    <a:ea typeface="メイリオ" panose="020B0604030504040204" pitchFamily="50" charset="-128"/>
                  </a:rPr>
                  <a:t>) </a:t>
                </a:r>
              </a:p>
            </p:txBody>
          </p:sp>
        </p:grpSp>
      </p:grpSp>
      <p:sp>
        <p:nvSpPr>
          <p:cNvPr id="172" name="テキスト ボックス 171">
            <a:extLst>
              <a:ext uri="{FF2B5EF4-FFF2-40B4-BE49-F238E27FC236}">
                <a16:creationId xmlns:a16="http://schemas.microsoft.com/office/drawing/2014/main" id="{46C1F548-7711-43CD-A6F3-43F3BAD64486}"/>
              </a:ext>
            </a:extLst>
          </p:cNvPr>
          <p:cNvSpPr txBox="1"/>
          <p:nvPr/>
        </p:nvSpPr>
        <p:spPr>
          <a:xfrm>
            <a:off x="1753052" y="6431428"/>
            <a:ext cx="5487610" cy="268215"/>
          </a:xfrm>
          <a:prstGeom prst="rect">
            <a:avLst/>
          </a:prstGeom>
          <a:noFill/>
        </p:spPr>
        <p:txBody>
          <a:bodyPr wrap="square" rtlCol="0">
            <a:spAutoFit/>
          </a:bodyPr>
          <a:lstStyle/>
          <a:p>
            <a:pPr algn="ctr"/>
            <a:r>
              <a:rPr lang="ja-JP" altLang="en-US" sz="1143" b="1" dirty="0">
                <a:latin typeface="メイリオ" panose="020B0604030504040204" pitchFamily="50" charset="-128"/>
                <a:ea typeface="メイリオ" panose="020B0604030504040204" pitchFamily="50" charset="-128"/>
              </a:rPr>
              <a:t>図</a:t>
            </a:r>
            <a:r>
              <a:rPr lang="en-US" altLang="ja-JP" sz="1143" b="1" dirty="0">
                <a:latin typeface="メイリオ" panose="020B0604030504040204" pitchFamily="50" charset="-128"/>
                <a:ea typeface="メイリオ" panose="020B0604030504040204" pitchFamily="50" charset="-128"/>
              </a:rPr>
              <a:t>1-1</a:t>
            </a:r>
            <a:r>
              <a:rPr lang="ja-JP" altLang="en-US" sz="1143" b="1" dirty="0">
                <a:latin typeface="メイリオ" panose="020B0604030504040204" pitchFamily="50" charset="-128"/>
                <a:ea typeface="メイリオ" panose="020B0604030504040204" pitchFamily="50" charset="-128"/>
              </a:rPr>
              <a:t>　コーチが果たすべき主な機能と備えるべき知識 </a:t>
            </a:r>
            <a:r>
              <a:rPr lang="en-US" altLang="ja-JP" sz="1143" b="1" dirty="0">
                <a:latin typeface="メイリオ" panose="020B0604030504040204" pitchFamily="50" charset="-128"/>
                <a:ea typeface="メイリオ" panose="020B0604030504040204" pitchFamily="50" charset="-128"/>
              </a:rPr>
              <a:t>(ICCE et al., 2013) </a:t>
            </a:r>
            <a:endParaRPr lang="ja-JP" altLang="en-US" sz="1143" b="1" dirty="0">
              <a:latin typeface="メイリオ" panose="020B0604030504040204" pitchFamily="50" charset="-128"/>
              <a:ea typeface="メイリオ" panose="020B0604030504040204" pitchFamily="50" charset="-128"/>
            </a:endParaRPr>
          </a:p>
        </p:txBody>
      </p:sp>
      <p:sp>
        <p:nvSpPr>
          <p:cNvPr id="191" name="Rectangle 20">
            <a:extLst>
              <a:ext uri="{FF2B5EF4-FFF2-40B4-BE49-F238E27FC236}">
                <a16:creationId xmlns:a16="http://schemas.microsoft.com/office/drawing/2014/main" id="{94B0DF76-A46B-441E-BACE-64902F777BDA}"/>
              </a:ext>
            </a:extLst>
          </p:cNvPr>
          <p:cNvSpPr>
            <a:spLocks noChangeArrowheads="1"/>
          </p:cNvSpPr>
          <p:nvPr/>
        </p:nvSpPr>
        <p:spPr bwMode="auto">
          <a:xfrm>
            <a:off x="-14212" y="-4931"/>
            <a:ext cx="9158212" cy="523220"/>
          </a:xfrm>
          <a:prstGeom prst="rect">
            <a:avLst/>
          </a:prstGeom>
          <a:solidFill>
            <a:srgbClr val="FF9900">
              <a:alpha val="50196"/>
            </a:srgbClr>
          </a:solidFill>
          <a:ln w="19050">
            <a:noFill/>
            <a:miter lim="800000"/>
            <a:headEnd/>
            <a:tailEnd/>
          </a:ln>
        </p:spPr>
        <p:txBody>
          <a:bodyPr wrap="square">
            <a:spAutoFit/>
          </a:bodyPr>
          <a:lstStyle/>
          <a:p>
            <a:r>
              <a:rPr lang="ja-JP" altLang="en-US" sz="2800" dirty="0">
                <a:latin typeface="Segoe UI" panose="020B0502040204020203" pitchFamily="34" charset="0"/>
                <a:ea typeface="メイリオ" panose="020B0604030504040204" pitchFamily="50" charset="-128"/>
                <a:cs typeface="Segoe UI" panose="020B0502040204020203" pitchFamily="34" charset="0"/>
              </a:rPr>
              <a:t>コーチが果たすべき主な機能と備えるべき知識</a:t>
            </a:r>
          </a:p>
        </p:txBody>
      </p:sp>
    </p:spTree>
    <p:extLst>
      <p:ext uri="{BB962C8B-B14F-4D97-AF65-F5344CB8AC3E}">
        <p14:creationId xmlns:p14="http://schemas.microsoft.com/office/powerpoint/2010/main" val="2072683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0">
            <a:extLst>
              <a:ext uri="{FF2B5EF4-FFF2-40B4-BE49-F238E27FC236}">
                <a16:creationId xmlns:a16="http://schemas.microsoft.com/office/drawing/2014/main" id="{BF6E7848-ECD3-48D1-A380-58B56CFF2ABD}"/>
              </a:ext>
            </a:extLst>
          </p:cNvPr>
          <p:cNvSpPr>
            <a:spLocks noChangeArrowheads="1"/>
          </p:cNvSpPr>
          <p:nvPr/>
        </p:nvSpPr>
        <p:spPr bwMode="auto">
          <a:xfrm>
            <a:off x="-14212" y="-4931"/>
            <a:ext cx="9158212" cy="523220"/>
          </a:xfrm>
          <a:prstGeom prst="rect">
            <a:avLst/>
          </a:prstGeom>
          <a:solidFill>
            <a:srgbClr val="FF9900">
              <a:alpha val="50196"/>
            </a:srgbClr>
          </a:solidFill>
          <a:ln w="19050">
            <a:noFill/>
            <a:miter lim="800000"/>
            <a:headEnd/>
            <a:tailEnd/>
          </a:ln>
        </p:spPr>
        <p:txBody>
          <a:bodyPr wrap="square">
            <a:spAutoFit/>
          </a:bodyPr>
          <a:lstStyle/>
          <a:p>
            <a:r>
              <a:rPr lang="en-US" altLang="ja-JP" sz="2800" dirty="0">
                <a:latin typeface="Segoe UI" panose="020B0502040204020203" pitchFamily="34" charset="0"/>
                <a:ea typeface="メイリオ" panose="020B0604030504040204" pitchFamily="50" charset="-128"/>
                <a:cs typeface="Segoe UI" panose="020B0502040204020203" pitchFamily="34" charset="0"/>
              </a:rPr>
              <a:t>(1) </a:t>
            </a:r>
            <a:r>
              <a:rPr lang="ja-JP" altLang="en-US" sz="2800" dirty="0">
                <a:latin typeface="Segoe UI" panose="020B0502040204020203" pitchFamily="34" charset="0"/>
                <a:ea typeface="メイリオ" panose="020B0604030504040204" pitchFamily="50" charset="-128"/>
                <a:cs typeface="Segoe UI" panose="020B0502040204020203" pitchFamily="34" charset="0"/>
              </a:rPr>
              <a:t>参加型スポーツのコーチング</a:t>
            </a:r>
          </a:p>
        </p:txBody>
      </p:sp>
      <p:sp>
        <p:nvSpPr>
          <p:cNvPr id="7" name="正方形/長方形 6">
            <a:extLst>
              <a:ext uri="{FF2B5EF4-FFF2-40B4-BE49-F238E27FC236}">
                <a16:creationId xmlns:a16="http://schemas.microsoft.com/office/drawing/2014/main" id="{8F572979-5A02-4D18-BEC6-460027E91465}"/>
              </a:ext>
            </a:extLst>
          </p:cNvPr>
          <p:cNvSpPr/>
          <p:nvPr/>
        </p:nvSpPr>
        <p:spPr>
          <a:xfrm>
            <a:off x="0" y="879195"/>
            <a:ext cx="9073554" cy="5262979"/>
          </a:xfrm>
          <a:prstGeom prst="rect">
            <a:avLst/>
          </a:prstGeom>
          <a:solidFill>
            <a:srgbClr val="003300"/>
          </a:solidFill>
        </p:spPr>
        <p:txBody>
          <a:bodyPr wrap="square">
            <a:spAutoFit/>
          </a:bodyPr>
          <a:lstStyle/>
          <a:p>
            <a:pPr>
              <a:lnSpc>
                <a:spcPct val="200000"/>
              </a:lnSpc>
              <a:defRPr/>
            </a:pPr>
            <a:r>
              <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a. </a:t>
            </a: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少年期のスポーツ活動に関するコーチング</a:t>
            </a:r>
          </a:p>
          <a:p>
            <a:pPr marL="457200" indent="-457200">
              <a:lnSpc>
                <a:spcPct val="200000"/>
              </a:lnSpc>
              <a:buFont typeface="Wingdings" panose="05000000000000000000" pitchFamily="2" charset="2"/>
              <a:buChar char="l"/>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 子どもは</a:t>
            </a:r>
            <a:r>
              <a:rPr lang="ja-JP" altLang="en-US" sz="2800" dirty="0">
                <a:solidFill>
                  <a:srgbClr val="FFFF00"/>
                </a:solidFill>
                <a:latin typeface="Segoe UI" panose="020B0502040204020203" pitchFamily="34" charset="0"/>
                <a:ea typeface="メイリオ" panose="020B0604030504040204" pitchFamily="50" charset="-128"/>
                <a:cs typeface="Segoe UI" panose="020B0502040204020203" pitchFamily="34" charset="0"/>
              </a:rPr>
              <a:t>大人のミニチュアではない</a:t>
            </a:r>
            <a:endParaRPr lang="en-US" altLang="ja-JP" sz="2800" dirty="0">
              <a:solidFill>
                <a:srgbClr val="FFFF00"/>
              </a:solidFill>
              <a:latin typeface="Segoe UI" panose="020B0502040204020203" pitchFamily="34" charset="0"/>
              <a:ea typeface="メイリオ" panose="020B0604030504040204" pitchFamily="50" charset="-128"/>
              <a:cs typeface="Segoe UI" panose="020B0502040204020203" pitchFamily="34" charset="0"/>
            </a:endParaRPr>
          </a:p>
          <a:p>
            <a:pPr marL="457200" indent="-457200">
              <a:lnSpc>
                <a:spcPct val="200000"/>
              </a:lnSpc>
              <a:buFont typeface="Wingdings" panose="05000000000000000000" pitchFamily="2" charset="2"/>
              <a:buChar char="l"/>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 子どもは</a:t>
            </a:r>
            <a:r>
              <a:rPr lang="ja-JP" altLang="en-US" sz="2800" dirty="0">
                <a:solidFill>
                  <a:srgbClr val="FFFF00"/>
                </a:solidFill>
                <a:latin typeface="Segoe UI" panose="020B0502040204020203" pitchFamily="34" charset="0"/>
                <a:ea typeface="メイリオ" panose="020B0604030504040204" pitchFamily="50" charset="-128"/>
                <a:cs typeface="Segoe UI" panose="020B0502040204020203" pitchFamily="34" charset="0"/>
              </a:rPr>
              <a:t>発育発達過程</a:t>
            </a: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にある</a:t>
            </a:r>
            <a:endPar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endParaRPr>
          </a:p>
          <a:p>
            <a:pPr marL="457200" indent="-457200">
              <a:lnSpc>
                <a:spcPct val="200000"/>
              </a:lnSpc>
              <a:buFont typeface="Wingdings" panose="05000000000000000000" pitchFamily="2" charset="2"/>
              <a:buChar char="l"/>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 体温調節機能・筋力・理解力が未熟</a:t>
            </a:r>
            <a:endPar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endParaRPr>
          </a:p>
          <a:p>
            <a:pPr marL="457200" indent="-457200">
              <a:lnSpc>
                <a:spcPct val="200000"/>
              </a:lnSpc>
              <a:buFont typeface="Wingdings" panose="05000000000000000000" pitchFamily="2" charset="2"/>
              <a:buChar char="l"/>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 </a:t>
            </a:r>
            <a:r>
              <a:rPr lang="ja-JP" altLang="en-US" sz="2800" dirty="0">
                <a:solidFill>
                  <a:srgbClr val="FFFF00"/>
                </a:solidFill>
                <a:latin typeface="Segoe UI" panose="020B0502040204020203" pitchFamily="34" charset="0"/>
                <a:ea typeface="メイリオ" panose="020B0604030504040204" pitchFamily="50" charset="-128"/>
                <a:cs typeface="Segoe UI" panose="020B0502040204020203" pitchFamily="34" charset="0"/>
              </a:rPr>
              <a:t>自ら</a:t>
            </a: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考え、前向きに、楽しんで運動できるように</a:t>
            </a:r>
            <a:endPar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endParaRPr>
          </a:p>
          <a:p>
            <a:pPr marL="457200" indent="-457200">
              <a:lnSpc>
                <a:spcPct val="200000"/>
              </a:lnSpc>
              <a:buFont typeface="Wingdings" panose="05000000000000000000" pitchFamily="2" charset="2"/>
              <a:buChar char="l"/>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 チームメイトとの活動→協調性・人間的な成長へ</a:t>
            </a:r>
            <a:endPar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endParaRPr>
          </a:p>
        </p:txBody>
      </p:sp>
      <p:pic>
        <p:nvPicPr>
          <p:cNvPr id="21506" name="Picture 2" descr="協力して進む子どもたちのイラスト"/>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7778" y="2253343"/>
            <a:ext cx="2365776" cy="2010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715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0">
            <a:extLst>
              <a:ext uri="{FF2B5EF4-FFF2-40B4-BE49-F238E27FC236}">
                <a16:creationId xmlns:a16="http://schemas.microsoft.com/office/drawing/2014/main" id="{BF6E7848-ECD3-48D1-A380-58B56CFF2ABD}"/>
              </a:ext>
            </a:extLst>
          </p:cNvPr>
          <p:cNvSpPr>
            <a:spLocks noChangeArrowheads="1"/>
          </p:cNvSpPr>
          <p:nvPr/>
        </p:nvSpPr>
        <p:spPr bwMode="auto">
          <a:xfrm>
            <a:off x="-14212" y="-4931"/>
            <a:ext cx="9158212" cy="523220"/>
          </a:xfrm>
          <a:prstGeom prst="rect">
            <a:avLst/>
          </a:prstGeom>
          <a:solidFill>
            <a:srgbClr val="FF9900">
              <a:alpha val="50196"/>
            </a:srgbClr>
          </a:solidFill>
          <a:ln w="19050">
            <a:noFill/>
            <a:miter lim="800000"/>
            <a:headEnd/>
            <a:tailEnd/>
          </a:ln>
        </p:spPr>
        <p:txBody>
          <a:bodyPr wrap="square">
            <a:spAutoFit/>
          </a:bodyPr>
          <a:lstStyle/>
          <a:p>
            <a:r>
              <a:rPr lang="en-US" altLang="ja-JP" sz="2800" dirty="0">
                <a:latin typeface="Segoe UI" panose="020B0502040204020203" pitchFamily="34" charset="0"/>
                <a:ea typeface="メイリオ" panose="020B0604030504040204" pitchFamily="50" charset="-128"/>
                <a:cs typeface="Segoe UI" panose="020B0502040204020203" pitchFamily="34" charset="0"/>
              </a:rPr>
              <a:t>(1) </a:t>
            </a:r>
            <a:r>
              <a:rPr lang="ja-JP" altLang="en-US" sz="2800" dirty="0">
                <a:latin typeface="Segoe UI" panose="020B0502040204020203" pitchFamily="34" charset="0"/>
                <a:ea typeface="メイリオ" panose="020B0604030504040204" pitchFamily="50" charset="-128"/>
                <a:cs typeface="Segoe UI" panose="020B0502040204020203" pitchFamily="34" charset="0"/>
              </a:rPr>
              <a:t>参加型スポーツのコーチング</a:t>
            </a:r>
          </a:p>
        </p:txBody>
      </p:sp>
      <p:sp>
        <p:nvSpPr>
          <p:cNvPr id="7" name="正方形/長方形 6">
            <a:extLst>
              <a:ext uri="{FF2B5EF4-FFF2-40B4-BE49-F238E27FC236}">
                <a16:creationId xmlns:a16="http://schemas.microsoft.com/office/drawing/2014/main" id="{8F572979-5A02-4D18-BEC6-460027E91465}"/>
              </a:ext>
            </a:extLst>
          </p:cNvPr>
          <p:cNvSpPr/>
          <p:nvPr/>
        </p:nvSpPr>
        <p:spPr>
          <a:xfrm>
            <a:off x="0" y="879195"/>
            <a:ext cx="9073554" cy="5262979"/>
          </a:xfrm>
          <a:prstGeom prst="rect">
            <a:avLst/>
          </a:prstGeom>
          <a:solidFill>
            <a:srgbClr val="003300"/>
          </a:solidFill>
        </p:spPr>
        <p:txBody>
          <a:bodyPr wrap="square">
            <a:spAutoFit/>
          </a:bodyPr>
          <a:lstStyle/>
          <a:p>
            <a:pPr>
              <a:lnSpc>
                <a:spcPct val="200000"/>
              </a:lnSpc>
              <a:defRPr/>
            </a:pPr>
            <a:r>
              <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b. </a:t>
            </a: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青年期のスポーツ活動に関するコーチング</a:t>
            </a:r>
          </a:p>
          <a:p>
            <a:pPr marL="457200" indent="-457200">
              <a:lnSpc>
                <a:spcPct val="200000"/>
              </a:lnSpc>
              <a:buFont typeface="Wingdings" panose="05000000000000000000" pitchFamily="2" charset="2"/>
              <a:buChar char="l"/>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学校のクラブ活動・部活動など</a:t>
            </a:r>
            <a:endPar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endParaRPr>
          </a:p>
          <a:p>
            <a:pPr marL="457200" indent="-457200">
              <a:lnSpc>
                <a:spcPct val="200000"/>
              </a:lnSpc>
              <a:buFont typeface="Wingdings" panose="05000000000000000000" pitchFamily="2" charset="2"/>
              <a:buChar char="l"/>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青年期初期＝思春期は、</a:t>
            </a:r>
            <a:r>
              <a:rPr lang="ja-JP" altLang="en-US" sz="2800" dirty="0">
                <a:solidFill>
                  <a:srgbClr val="FFFF00"/>
                </a:solidFill>
                <a:latin typeface="Segoe UI" panose="020B0502040204020203" pitchFamily="34" charset="0"/>
                <a:ea typeface="メイリオ" panose="020B0604030504040204" pitchFamily="50" charset="-128"/>
                <a:cs typeface="Segoe UI" panose="020B0502040204020203" pitchFamily="34" charset="0"/>
              </a:rPr>
              <a:t>人間形成</a:t>
            </a: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に大切な時期</a:t>
            </a:r>
            <a:endPar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endParaRPr>
          </a:p>
          <a:p>
            <a:pPr marL="457200" indent="-457200">
              <a:lnSpc>
                <a:spcPct val="200000"/>
              </a:lnSpc>
              <a:buFont typeface="Wingdings" panose="05000000000000000000" pitchFamily="2" charset="2"/>
              <a:buChar char="l"/>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心肺能力や筋力の発揮が著しい</a:t>
            </a:r>
            <a:endPar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endParaRPr>
          </a:p>
          <a:p>
            <a:pPr marL="457200" indent="-457200">
              <a:lnSpc>
                <a:spcPct val="200000"/>
              </a:lnSpc>
              <a:buFont typeface="Wingdings" panose="05000000000000000000" pitchFamily="2" charset="2"/>
              <a:buChar char="l"/>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スポーツの目的・経験・体力に差が出てくる</a:t>
            </a:r>
            <a:endPar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endParaRPr>
          </a:p>
          <a:p>
            <a:pPr marL="457200" indent="-457200">
              <a:lnSpc>
                <a:spcPct val="200000"/>
              </a:lnSpc>
              <a:buFont typeface="Wingdings" panose="05000000000000000000" pitchFamily="2" charset="2"/>
              <a:buChar char="l"/>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 </a:t>
            </a:r>
            <a:r>
              <a:rPr lang="ja-JP" altLang="en-US" sz="2800" dirty="0">
                <a:solidFill>
                  <a:srgbClr val="FFFF00"/>
                </a:solidFill>
                <a:latin typeface="Segoe UI" panose="020B0502040204020203" pitchFamily="34" charset="0"/>
                <a:ea typeface="メイリオ" panose="020B0604030504040204" pitchFamily="50" charset="-128"/>
                <a:cs typeface="Segoe UI" panose="020B0502040204020203" pitchFamily="34" charset="0"/>
              </a:rPr>
              <a:t>頭で考えて</a:t>
            </a: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運動することの楽しさも味わえる</a:t>
            </a:r>
            <a:endPar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endParaRPr>
          </a:p>
        </p:txBody>
      </p:sp>
      <p:pic>
        <p:nvPicPr>
          <p:cNvPr id="22530" name="Picture 2" descr="ダンスをする若者達のイラスト"/>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5846" y="518289"/>
            <a:ext cx="3224440" cy="2424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97502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0">
            <a:extLst>
              <a:ext uri="{FF2B5EF4-FFF2-40B4-BE49-F238E27FC236}">
                <a16:creationId xmlns:a16="http://schemas.microsoft.com/office/drawing/2014/main" id="{BF6E7848-ECD3-48D1-A380-58B56CFF2ABD}"/>
              </a:ext>
            </a:extLst>
          </p:cNvPr>
          <p:cNvSpPr>
            <a:spLocks noChangeArrowheads="1"/>
          </p:cNvSpPr>
          <p:nvPr/>
        </p:nvSpPr>
        <p:spPr bwMode="auto">
          <a:xfrm>
            <a:off x="-14212" y="-4931"/>
            <a:ext cx="9158212" cy="523220"/>
          </a:xfrm>
          <a:prstGeom prst="rect">
            <a:avLst/>
          </a:prstGeom>
          <a:solidFill>
            <a:srgbClr val="FF9900">
              <a:alpha val="50196"/>
            </a:srgbClr>
          </a:solidFill>
          <a:ln w="19050">
            <a:noFill/>
            <a:miter lim="800000"/>
            <a:headEnd/>
            <a:tailEnd/>
          </a:ln>
        </p:spPr>
        <p:txBody>
          <a:bodyPr wrap="square">
            <a:spAutoFit/>
          </a:bodyPr>
          <a:lstStyle/>
          <a:p>
            <a:r>
              <a:rPr lang="en-US" altLang="ja-JP" sz="2800" dirty="0">
                <a:latin typeface="Segoe UI" panose="020B0502040204020203" pitchFamily="34" charset="0"/>
                <a:ea typeface="メイリオ" panose="020B0604030504040204" pitchFamily="50" charset="-128"/>
                <a:cs typeface="Segoe UI" panose="020B0502040204020203" pitchFamily="34" charset="0"/>
              </a:rPr>
              <a:t>(1) </a:t>
            </a:r>
            <a:r>
              <a:rPr lang="ja-JP" altLang="en-US" sz="2800" dirty="0">
                <a:latin typeface="Segoe UI" panose="020B0502040204020203" pitchFamily="34" charset="0"/>
                <a:ea typeface="メイリオ" panose="020B0604030504040204" pitchFamily="50" charset="-128"/>
                <a:cs typeface="Segoe UI" panose="020B0502040204020203" pitchFamily="34" charset="0"/>
              </a:rPr>
              <a:t>参加型スポーツのコーチング</a:t>
            </a:r>
          </a:p>
        </p:txBody>
      </p:sp>
      <p:sp>
        <p:nvSpPr>
          <p:cNvPr id="7" name="正方形/長方形 6">
            <a:extLst>
              <a:ext uri="{FF2B5EF4-FFF2-40B4-BE49-F238E27FC236}">
                <a16:creationId xmlns:a16="http://schemas.microsoft.com/office/drawing/2014/main" id="{8F572979-5A02-4D18-BEC6-460027E91465}"/>
              </a:ext>
            </a:extLst>
          </p:cNvPr>
          <p:cNvSpPr/>
          <p:nvPr/>
        </p:nvSpPr>
        <p:spPr>
          <a:xfrm>
            <a:off x="0" y="879195"/>
            <a:ext cx="9073554" cy="5262979"/>
          </a:xfrm>
          <a:prstGeom prst="rect">
            <a:avLst/>
          </a:prstGeom>
          <a:solidFill>
            <a:srgbClr val="003300"/>
          </a:solidFill>
        </p:spPr>
        <p:txBody>
          <a:bodyPr wrap="square">
            <a:spAutoFit/>
          </a:bodyPr>
          <a:lstStyle/>
          <a:p>
            <a:pPr>
              <a:lnSpc>
                <a:spcPct val="200000"/>
              </a:lnSpc>
              <a:defRPr/>
            </a:pPr>
            <a:r>
              <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c. </a:t>
            </a: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成年期</a:t>
            </a:r>
            <a:r>
              <a:rPr lang="ja-JP" altLang="en-US" sz="2000" dirty="0">
                <a:solidFill>
                  <a:schemeClr val="bg1"/>
                </a:solidFill>
                <a:latin typeface="Segoe UI" panose="020B0502040204020203" pitchFamily="34" charset="0"/>
                <a:ea typeface="メイリオ" panose="020B0604030504040204" pitchFamily="50" charset="-128"/>
                <a:cs typeface="Segoe UI" panose="020B0502040204020203" pitchFamily="34" charset="0"/>
              </a:rPr>
              <a:t> </a:t>
            </a:r>
            <a:r>
              <a:rPr lang="en-US" altLang="ja-JP" sz="2000" dirty="0">
                <a:solidFill>
                  <a:schemeClr val="bg1"/>
                </a:solidFill>
                <a:latin typeface="Segoe UI" panose="020B0502040204020203" pitchFamily="34" charset="0"/>
                <a:ea typeface="メイリオ" panose="020B0604030504040204" pitchFamily="50" charset="-128"/>
                <a:cs typeface="Segoe UI" panose="020B0502040204020203" pitchFamily="34" charset="0"/>
              </a:rPr>
              <a:t>(</a:t>
            </a:r>
            <a:r>
              <a:rPr lang="ja-JP" altLang="en-US" sz="2000" dirty="0">
                <a:solidFill>
                  <a:schemeClr val="bg1"/>
                </a:solidFill>
                <a:latin typeface="Segoe UI" panose="020B0502040204020203" pitchFamily="34" charset="0"/>
                <a:ea typeface="メイリオ" panose="020B0604030504040204" pitchFamily="50" charset="-128"/>
                <a:cs typeface="Segoe UI" panose="020B0502040204020203" pitchFamily="34" charset="0"/>
              </a:rPr>
              <a:t>壮年期以降</a:t>
            </a:r>
            <a:r>
              <a:rPr lang="en-US" altLang="ja-JP" sz="2000" dirty="0">
                <a:solidFill>
                  <a:schemeClr val="bg1"/>
                </a:solidFill>
                <a:latin typeface="Segoe UI" panose="020B0502040204020203" pitchFamily="34" charset="0"/>
                <a:ea typeface="メイリオ" panose="020B0604030504040204" pitchFamily="50" charset="-128"/>
                <a:cs typeface="Segoe UI" panose="020B0502040204020203" pitchFamily="34" charset="0"/>
              </a:rPr>
              <a:t>) </a:t>
            </a: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のスポーツ活動に関するコーチング</a:t>
            </a:r>
          </a:p>
          <a:p>
            <a:pPr marL="457200" indent="-457200">
              <a:lnSpc>
                <a:spcPct val="200000"/>
              </a:lnSpc>
              <a:buFont typeface="Wingdings" panose="05000000000000000000" pitchFamily="2" charset="2"/>
              <a:buChar char="l"/>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 運動経験や体力に大きな差</a:t>
            </a:r>
            <a:endPar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endParaRPr>
          </a:p>
          <a:p>
            <a:pPr marL="457200" indent="-457200">
              <a:lnSpc>
                <a:spcPct val="200000"/>
              </a:lnSpc>
              <a:buFont typeface="Wingdings" panose="05000000000000000000" pitchFamily="2" charset="2"/>
              <a:buChar char="l"/>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 持病を持つ人も増えるので注意</a:t>
            </a:r>
            <a:endPar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endParaRPr>
          </a:p>
          <a:p>
            <a:pPr marL="457200" indent="-457200">
              <a:lnSpc>
                <a:spcPct val="200000"/>
              </a:lnSpc>
              <a:buFont typeface="Wingdings" panose="05000000000000000000" pitchFamily="2" charset="2"/>
              <a:buChar char="l"/>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 </a:t>
            </a:r>
            <a:r>
              <a:rPr lang="ja-JP" altLang="en-US" sz="2800" dirty="0">
                <a:solidFill>
                  <a:srgbClr val="FFFF00"/>
                </a:solidFill>
                <a:latin typeface="Segoe UI" panose="020B0502040204020203" pitchFamily="34" charset="0"/>
                <a:ea typeface="メイリオ" panose="020B0604030504040204" pitchFamily="50" charset="-128"/>
                <a:cs typeface="Segoe UI" panose="020B0502040204020203" pitchFamily="34" charset="0"/>
              </a:rPr>
              <a:t>若い頃の感覚のまま</a:t>
            </a: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動いてケガをせぬよう</a:t>
            </a:r>
            <a:endPar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endParaRPr>
          </a:p>
          <a:p>
            <a:pPr marL="457200" indent="-457200">
              <a:lnSpc>
                <a:spcPct val="200000"/>
              </a:lnSpc>
              <a:buFont typeface="Wingdings" panose="05000000000000000000" pitchFamily="2" charset="2"/>
              <a:buChar char="l"/>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 誰もが、いつでも、どこでも参加できる雰囲気</a:t>
            </a:r>
            <a:endPar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endParaRPr>
          </a:p>
          <a:p>
            <a:pPr marL="457200" indent="-457200">
              <a:lnSpc>
                <a:spcPct val="200000"/>
              </a:lnSpc>
              <a:buFont typeface="Wingdings" panose="05000000000000000000" pitchFamily="2" charset="2"/>
              <a:buChar char="l"/>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 </a:t>
            </a:r>
            <a:r>
              <a:rPr lang="ja-JP" altLang="en-US" sz="2800" dirty="0">
                <a:solidFill>
                  <a:srgbClr val="FFFF00"/>
                </a:solidFill>
                <a:latin typeface="Segoe UI" panose="020B0502040204020203" pitchFamily="34" charset="0"/>
                <a:ea typeface="メイリオ" panose="020B0604030504040204" pitchFamily="50" charset="-128"/>
                <a:cs typeface="Segoe UI" panose="020B0502040204020203" pitchFamily="34" charset="0"/>
              </a:rPr>
              <a:t>継続して</a:t>
            </a: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参加できる場づくり</a:t>
            </a:r>
            <a:endPar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endParaRPr>
          </a:p>
        </p:txBody>
      </p:sp>
      <p:pic>
        <p:nvPicPr>
          <p:cNvPr id="30724" name="Picture 4" descr="足踏み運動をする人のイラスト（女性）"/>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6195" y="1845129"/>
            <a:ext cx="1099010" cy="18786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足踏み運動をする人のイラスト（男性）"/>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3252" y="1845129"/>
            <a:ext cx="1192943" cy="1878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3578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0">
            <a:extLst>
              <a:ext uri="{FF2B5EF4-FFF2-40B4-BE49-F238E27FC236}">
                <a16:creationId xmlns:a16="http://schemas.microsoft.com/office/drawing/2014/main" id="{137BD315-05B8-472D-95C2-BF077BA76078}"/>
              </a:ext>
            </a:extLst>
          </p:cNvPr>
          <p:cNvSpPr>
            <a:spLocks noChangeArrowheads="1"/>
          </p:cNvSpPr>
          <p:nvPr/>
        </p:nvSpPr>
        <p:spPr bwMode="auto">
          <a:xfrm>
            <a:off x="-14212" y="-4931"/>
            <a:ext cx="9158212" cy="430887"/>
          </a:xfrm>
          <a:prstGeom prst="rect">
            <a:avLst/>
          </a:prstGeom>
          <a:solidFill>
            <a:srgbClr val="FF9900">
              <a:alpha val="50196"/>
            </a:srgbClr>
          </a:solidFill>
          <a:ln w="19050">
            <a:noFill/>
            <a:miter lim="800000"/>
            <a:headEnd/>
            <a:tailEnd/>
          </a:ln>
        </p:spPr>
        <p:txBody>
          <a:bodyPr wrap="square">
            <a:spAutoFit/>
          </a:bodyPr>
          <a:lstStyle/>
          <a:p>
            <a:r>
              <a:rPr lang="ja-JP" altLang="en-US" sz="2200" dirty="0">
                <a:latin typeface="Segoe UI" panose="020B0502040204020203" pitchFamily="34" charset="0"/>
                <a:ea typeface="メイリオ" panose="020B0604030504040204" pitchFamily="50" charset="-128"/>
                <a:cs typeface="Segoe UI" panose="020B0502040204020203" pitchFamily="34" charset="0"/>
              </a:rPr>
              <a:t>テキスト（教科書）・参考書</a:t>
            </a:r>
            <a:endParaRPr lang="en-US" altLang="ja-JP" sz="2200" dirty="0">
              <a:latin typeface="Segoe UI" panose="020B0502040204020203" pitchFamily="34" charset="0"/>
              <a:ea typeface="メイリオ" panose="020B0604030504040204" pitchFamily="50" charset="-128"/>
              <a:cs typeface="Segoe UI" panose="020B0502040204020203" pitchFamily="34" charset="0"/>
            </a:endParaRPr>
          </a:p>
        </p:txBody>
      </p:sp>
      <p:sp>
        <p:nvSpPr>
          <p:cNvPr id="10" name="正方形/長方形 9">
            <a:extLst>
              <a:ext uri="{FF2B5EF4-FFF2-40B4-BE49-F238E27FC236}">
                <a16:creationId xmlns:a16="http://schemas.microsoft.com/office/drawing/2014/main" id="{2962212B-1E8E-4212-B5D0-F21BCB1F8EB2}"/>
              </a:ext>
            </a:extLst>
          </p:cNvPr>
          <p:cNvSpPr/>
          <p:nvPr/>
        </p:nvSpPr>
        <p:spPr>
          <a:xfrm>
            <a:off x="17725" y="511056"/>
            <a:ext cx="9115883" cy="6147837"/>
          </a:xfrm>
          <a:prstGeom prst="rect">
            <a:avLst/>
          </a:prstGeom>
          <a:solidFill>
            <a:srgbClr val="003300"/>
          </a:solidFill>
        </p:spPr>
        <p:txBody>
          <a:bodyPr wrap="square">
            <a:spAutoFit/>
          </a:bodyPr>
          <a:lstStyle/>
          <a:p>
            <a:pPr>
              <a:lnSpc>
                <a:spcPct val="150000"/>
              </a:lnSpc>
              <a:defRPr/>
            </a:pPr>
            <a:r>
              <a:rPr lang="en-US" altLang="ja-JP" dirty="0">
                <a:solidFill>
                  <a:schemeClr val="bg1"/>
                </a:solidFill>
                <a:latin typeface="Segoe UI" panose="020B0502040204020203" pitchFamily="34" charset="0"/>
                <a:ea typeface="メイリオ" panose="020B0604030504040204" pitchFamily="50" charset="-128"/>
                <a:cs typeface="Segoe UI" panose="020B0502040204020203" pitchFamily="34" charset="0"/>
              </a:rPr>
              <a:t>【</a:t>
            </a:r>
            <a:r>
              <a:rPr lang="ja-JP" altLang="en-US" dirty="0">
                <a:solidFill>
                  <a:schemeClr val="bg1"/>
                </a:solidFill>
                <a:latin typeface="Segoe UI" panose="020B0502040204020203" pitchFamily="34" charset="0"/>
                <a:ea typeface="メイリオ" panose="020B0604030504040204" pitchFamily="50" charset="-128"/>
                <a:cs typeface="Segoe UI" panose="020B0502040204020203" pitchFamily="34" charset="0"/>
              </a:rPr>
              <a:t>テキスト（教科書）</a:t>
            </a:r>
            <a:r>
              <a:rPr lang="en-US" altLang="ja-JP" dirty="0">
                <a:solidFill>
                  <a:schemeClr val="bg1"/>
                </a:solidFill>
                <a:latin typeface="Segoe UI" panose="020B0502040204020203" pitchFamily="34" charset="0"/>
                <a:ea typeface="メイリオ" panose="020B0604030504040204" pitchFamily="50" charset="-128"/>
                <a:cs typeface="Segoe UI" panose="020B0502040204020203" pitchFamily="34" charset="0"/>
              </a:rPr>
              <a:t>】</a:t>
            </a:r>
          </a:p>
          <a:p>
            <a:pPr>
              <a:lnSpc>
                <a:spcPct val="150000"/>
              </a:lnSpc>
              <a:defRPr/>
            </a:pPr>
            <a:r>
              <a:rPr lang="ja-JP" altLang="en-US" dirty="0">
                <a:solidFill>
                  <a:schemeClr val="bg1"/>
                </a:solidFill>
                <a:latin typeface="Segoe UI" panose="020B0502040204020203" pitchFamily="34" charset="0"/>
                <a:ea typeface="メイリオ" panose="020B0604030504040204" pitchFamily="50" charset="-128"/>
                <a:cs typeface="Segoe UI" panose="020B0502040204020203" pitchFamily="34" charset="0"/>
              </a:rPr>
              <a:t>平野裕一・土屋裕睦・荒井弘和 </a:t>
            </a:r>
            <a:r>
              <a:rPr lang="en-US" altLang="ja-JP" dirty="0">
                <a:solidFill>
                  <a:schemeClr val="bg1"/>
                </a:solidFill>
                <a:latin typeface="Segoe UI" panose="020B0502040204020203" pitchFamily="34" charset="0"/>
                <a:ea typeface="メイリオ" panose="020B0604030504040204" pitchFamily="50" charset="-128"/>
                <a:cs typeface="Segoe UI" panose="020B0502040204020203" pitchFamily="34" charset="0"/>
              </a:rPr>
              <a:t>(</a:t>
            </a:r>
            <a:r>
              <a:rPr lang="ja-JP" altLang="en-US" dirty="0">
                <a:solidFill>
                  <a:schemeClr val="bg1"/>
                </a:solidFill>
                <a:latin typeface="Segoe UI" panose="020B0502040204020203" pitchFamily="34" charset="0"/>
                <a:ea typeface="メイリオ" panose="020B0604030504040204" pitchFamily="50" charset="-128"/>
                <a:cs typeface="Segoe UI" panose="020B0502040204020203" pitchFamily="34" charset="0"/>
              </a:rPr>
              <a:t>編</a:t>
            </a:r>
            <a:r>
              <a:rPr lang="en-US" altLang="ja-JP" dirty="0">
                <a:solidFill>
                  <a:schemeClr val="bg1"/>
                </a:solidFill>
                <a:latin typeface="Segoe UI" panose="020B0502040204020203" pitchFamily="34" charset="0"/>
                <a:ea typeface="メイリオ" panose="020B0604030504040204" pitchFamily="50" charset="-128"/>
                <a:cs typeface="Segoe UI" panose="020B0502040204020203" pitchFamily="34" charset="0"/>
              </a:rPr>
              <a:t>)</a:t>
            </a:r>
            <a:r>
              <a:rPr lang="ja-JP" altLang="en-US" dirty="0">
                <a:solidFill>
                  <a:srgbClr val="FFFF00"/>
                </a:solidFill>
                <a:latin typeface="Segoe UI" panose="020B0502040204020203" pitchFamily="34" charset="0"/>
                <a:ea typeface="メイリオ" panose="020B0604030504040204" pitchFamily="50" charset="-128"/>
                <a:cs typeface="Segoe UI" panose="020B0502040204020203" pitchFamily="34" charset="0"/>
              </a:rPr>
              <a:t>「グッドコーチになるためのココロエ」</a:t>
            </a:r>
            <a:r>
              <a:rPr lang="ja-JP" altLang="en-US" dirty="0">
                <a:solidFill>
                  <a:schemeClr val="bg1"/>
                </a:solidFill>
                <a:latin typeface="Segoe UI" panose="020B0502040204020203" pitchFamily="34" charset="0"/>
                <a:ea typeface="メイリオ" panose="020B0604030504040204" pitchFamily="50" charset="-128"/>
                <a:cs typeface="Segoe UI" panose="020B0502040204020203" pitchFamily="34" charset="0"/>
              </a:rPr>
              <a:t>培風館</a:t>
            </a:r>
            <a:endParaRPr lang="en-US" altLang="ja-JP" dirty="0">
              <a:solidFill>
                <a:schemeClr val="bg1"/>
              </a:solidFill>
              <a:latin typeface="Segoe UI" panose="020B0502040204020203" pitchFamily="34" charset="0"/>
              <a:ea typeface="メイリオ" panose="020B0604030504040204" pitchFamily="50" charset="-128"/>
              <a:cs typeface="Segoe UI" panose="020B0502040204020203" pitchFamily="34" charset="0"/>
            </a:endParaRPr>
          </a:p>
          <a:p>
            <a:pPr>
              <a:lnSpc>
                <a:spcPct val="150000"/>
              </a:lnSpc>
              <a:defRPr/>
            </a:pPr>
            <a:endParaRPr lang="en-US" altLang="ja-JP" dirty="0">
              <a:solidFill>
                <a:schemeClr val="bg1"/>
              </a:solidFill>
              <a:latin typeface="Segoe UI" panose="020B0502040204020203" pitchFamily="34" charset="0"/>
              <a:ea typeface="メイリオ" panose="020B0604030504040204" pitchFamily="50" charset="-128"/>
              <a:cs typeface="Segoe UI" panose="020B0502040204020203" pitchFamily="34" charset="0"/>
            </a:endParaRPr>
          </a:p>
          <a:p>
            <a:pPr>
              <a:lnSpc>
                <a:spcPct val="150000"/>
              </a:lnSpc>
              <a:defRPr/>
            </a:pPr>
            <a:endParaRPr lang="en-US" altLang="ja-JP" dirty="0">
              <a:solidFill>
                <a:schemeClr val="bg1"/>
              </a:solidFill>
              <a:latin typeface="Segoe UI" panose="020B0502040204020203" pitchFamily="34" charset="0"/>
              <a:ea typeface="メイリオ" panose="020B0604030504040204" pitchFamily="50" charset="-128"/>
              <a:cs typeface="Segoe UI" panose="020B0502040204020203" pitchFamily="34" charset="0"/>
            </a:endParaRPr>
          </a:p>
          <a:p>
            <a:pPr>
              <a:lnSpc>
                <a:spcPct val="150000"/>
              </a:lnSpc>
              <a:defRPr/>
            </a:pPr>
            <a:endParaRPr lang="ja-JP" altLang="en-US" dirty="0">
              <a:solidFill>
                <a:schemeClr val="bg1"/>
              </a:solidFill>
              <a:latin typeface="Segoe UI" panose="020B0502040204020203" pitchFamily="34" charset="0"/>
              <a:ea typeface="メイリオ" panose="020B0604030504040204" pitchFamily="50" charset="-128"/>
              <a:cs typeface="Segoe UI" panose="020B0502040204020203" pitchFamily="34" charset="0"/>
            </a:endParaRPr>
          </a:p>
          <a:p>
            <a:pPr>
              <a:lnSpc>
                <a:spcPct val="150000"/>
              </a:lnSpc>
              <a:defRPr/>
            </a:pPr>
            <a:r>
              <a:rPr lang="en-US" altLang="ja-JP" sz="2000" dirty="0">
                <a:solidFill>
                  <a:schemeClr val="bg1"/>
                </a:solidFill>
                <a:latin typeface="Segoe UI" panose="020B0502040204020203" pitchFamily="34" charset="0"/>
                <a:ea typeface="メイリオ" panose="020B0604030504040204" pitchFamily="50" charset="-128"/>
                <a:cs typeface="Segoe UI" panose="020B0502040204020203" pitchFamily="34" charset="0"/>
              </a:rPr>
              <a:t>【</a:t>
            </a:r>
            <a:r>
              <a:rPr lang="ja-JP" altLang="en-US" sz="2000" dirty="0">
                <a:solidFill>
                  <a:schemeClr val="bg1"/>
                </a:solidFill>
                <a:latin typeface="Segoe UI" panose="020B0502040204020203" pitchFamily="34" charset="0"/>
                <a:ea typeface="メイリオ" panose="020B0604030504040204" pitchFamily="50" charset="-128"/>
                <a:cs typeface="Segoe UI" panose="020B0502040204020203" pitchFamily="34" charset="0"/>
              </a:rPr>
              <a:t>参考書</a:t>
            </a:r>
            <a:r>
              <a:rPr lang="en-US" altLang="ja-JP" sz="2000" dirty="0">
                <a:solidFill>
                  <a:schemeClr val="bg1"/>
                </a:solidFill>
                <a:latin typeface="Segoe UI" panose="020B0502040204020203" pitchFamily="34" charset="0"/>
                <a:ea typeface="メイリオ" panose="020B0604030504040204" pitchFamily="50" charset="-128"/>
                <a:cs typeface="Segoe UI" panose="020B0502040204020203" pitchFamily="34" charset="0"/>
              </a:rPr>
              <a:t>】</a:t>
            </a:r>
          </a:p>
          <a:p>
            <a:pPr>
              <a:lnSpc>
                <a:spcPct val="150000"/>
              </a:lnSpc>
              <a:defRPr/>
            </a:pPr>
            <a:r>
              <a:rPr lang="ja-JP" altLang="en-US" sz="2000" dirty="0">
                <a:solidFill>
                  <a:schemeClr val="bg1"/>
                </a:solidFill>
                <a:latin typeface="Segoe UI" panose="020B0502040204020203" pitchFamily="34" charset="0"/>
                <a:ea typeface="メイリオ" panose="020B0604030504040204" pitchFamily="50" charset="-128"/>
                <a:cs typeface="Segoe UI" panose="020B0502040204020203" pitchFamily="34" charset="0"/>
              </a:rPr>
              <a:t>日本スポーツ協会 </a:t>
            </a:r>
            <a:r>
              <a:rPr lang="en-US" altLang="ja-JP" sz="2000" dirty="0">
                <a:solidFill>
                  <a:schemeClr val="bg1"/>
                </a:solidFill>
                <a:latin typeface="Segoe UI" panose="020B0502040204020203" pitchFamily="34" charset="0"/>
                <a:ea typeface="メイリオ" panose="020B0604030504040204" pitchFamily="50" charset="-128"/>
                <a:cs typeface="Segoe UI" panose="020B0502040204020203" pitchFamily="34" charset="0"/>
              </a:rPr>
              <a:t>(</a:t>
            </a:r>
            <a:r>
              <a:rPr lang="ja-JP" altLang="en-US" sz="2000" dirty="0">
                <a:solidFill>
                  <a:schemeClr val="bg1"/>
                </a:solidFill>
                <a:latin typeface="Segoe UI" panose="020B0502040204020203" pitchFamily="34" charset="0"/>
                <a:ea typeface="メイリオ" panose="020B0604030504040204" pitchFamily="50" charset="-128"/>
                <a:cs typeface="Segoe UI" panose="020B0502040204020203" pitchFamily="34" charset="0"/>
              </a:rPr>
              <a:t>編</a:t>
            </a:r>
            <a:r>
              <a:rPr lang="en-US" altLang="ja-JP" sz="2000" dirty="0">
                <a:solidFill>
                  <a:schemeClr val="bg1"/>
                </a:solidFill>
                <a:latin typeface="Segoe UI" panose="020B0502040204020203" pitchFamily="34" charset="0"/>
                <a:ea typeface="メイリオ" panose="020B0604030504040204" pitchFamily="50" charset="-128"/>
                <a:cs typeface="Segoe UI" panose="020B0502040204020203" pitchFamily="34" charset="0"/>
              </a:rPr>
              <a:t>)</a:t>
            </a:r>
            <a:r>
              <a:rPr lang="ja-JP" altLang="en-US" sz="2000" dirty="0">
                <a:solidFill>
                  <a:srgbClr val="FFFF00"/>
                </a:solidFill>
                <a:latin typeface="Segoe UI" panose="020B0502040204020203" pitchFamily="34" charset="0"/>
                <a:ea typeface="メイリオ" panose="020B0604030504040204" pitchFamily="50" charset="-128"/>
                <a:cs typeface="Segoe UI" panose="020B0502040204020203" pitchFamily="34" charset="0"/>
              </a:rPr>
              <a:t>「リファレンスブック」</a:t>
            </a:r>
            <a:r>
              <a:rPr lang="ja-JP" altLang="en-US" sz="2000" dirty="0">
                <a:solidFill>
                  <a:schemeClr val="bg1"/>
                </a:solidFill>
                <a:latin typeface="Segoe UI" panose="020B0502040204020203" pitchFamily="34" charset="0"/>
                <a:ea typeface="メイリオ" panose="020B0604030504040204" pitchFamily="50" charset="-128"/>
                <a:cs typeface="Segoe UI" panose="020B0502040204020203" pitchFamily="34" charset="0"/>
              </a:rPr>
              <a:t>日本スポーツ協会</a:t>
            </a:r>
          </a:p>
          <a:p>
            <a:pPr>
              <a:lnSpc>
                <a:spcPct val="150000"/>
              </a:lnSpc>
              <a:defRPr/>
            </a:pPr>
            <a:r>
              <a:rPr lang="en-US" altLang="ja-JP" sz="2000" dirty="0">
                <a:solidFill>
                  <a:schemeClr val="bg1"/>
                </a:solidFill>
                <a:latin typeface="Segoe UI" panose="020B0502040204020203" pitchFamily="34" charset="0"/>
                <a:ea typeface="メイリオ" panose="020B0604030504040204" pitchFamily="50" charset="-128"/>
                <a:cs typeface="Segoe UI" panose="020B0502040204020203" pitchFamily="34" charset="0"/>
              </a:rPr>
              <a:t>PHP</a:t>
            </a:r>
            <a:r>
              <a:rPr lang="ja-JP" altLang="en-US" sz="2000" dirty="0">
                <a:solidFill>
                  <a:schemeClr val="bg1"/>
                </a:solidFill>
                <a:latin typeface="Segoe UI" panose="020B0502040204020203" pitchFamily="34" charset="0"/>
                <a:ea typeface="メイリオ" panose="020B0604030504040204" pitchFamily="50" charset="-128"/>
                <a:cs typeface="Segoe UI" panose="020B0502040204020203" pitchFamily="34" charset="0"/>
              </a:rPr>
              <a:t>研究所 </a:t>
            </a:r>
            <a:r>
              <a:rPr lang="en-US" altLang="ja-JP" sz="2000" dirty="0">
                <a:solidFill>
                  <a:schemeClr val="bg1"/>
                </a:solidFill>
                <a:latin typeface="Segoe UI" panose="020B0502040204020203" pitchFamily="34" charset="0"/>
                <a:ea typeface="メイリオ" panose="020B0604030504040204" pitchFamily="50" charset="-128"/>
                <a:cs typeface="Segoe UI" panose="020B0502040204020203" pitchFamily="34" charset="0"/>
              </a:rPr>
              <a:t>(</a:t>
            </a:r>
            <a:r>
              <a:rPr lang="ja-JP" altLang="en-US" sz="2000" dirty="0">
                <a:solidFill>
                  <a:schemeClr val="bg1"/>
                </a:solidFill>
                <a:latin typeface="Segoe UI" panose="020B0502040204020203" pitchFamily="34" charset="0"/>
                <a:ea typeface="メイリオ" panose="020B0604030504040204" pitchFamily="50" charset="-128"/>
                <a:cs typeface="Segoe UI" panose="020B0502040204020203" pitchFamily="34" charset="0"/>
              </a:rPr>
              <a:t>編</a:t>
            </a:r>
            <a:r>
              <a:rPr lang="en-US" altLang="ja-JP" sz="2000" dirty="0">
                <a:solidFill>
                  <a:schemeClr val="bg1"/>
                </a:solidFill>
                <a:latin typeface="Segoe UI" panose="020B0502040204020203" pitchFamily="34" charset="0"/>
                <a:ea typeface="メイリオ" panose="020B0604030504040204" pitchFamily="50" charset="-128"/>
                <a:cs typeface="Segoe UI" panose="020B0502040204020203" pitchFamily="34" charset="0"/>
              </a:rPr>
              <a:t>)</a:t>
            </a:r>
            <a:r>
              <a:rPr lang="ja-JP" altLang="en-US" sz="2000" dirty="0">
                <a:solidFill>
                  <a:srgbClr val="FFFF00"/>
                </a:solidFill>
                <a:latin typeface="Segoe UI" panose="020B0502040204020203" pitchFamily="34" charset="0"/>
                <a:ea typeface="メイリオ" panose="020B0604030504040204" pitchFamily="50" charset="-128"/>
                <a:cs typeface="Segoe UI" panose="020B0502040204020203" pitchFamily="34" charset="0"/>
              </a:rPr>
              <a:t>「実践！グッドコーチング」</a:t>
            </a:r>
            <a:r>
              <a:rPr lang="en-US" altLang="ja-JP" sz="2000" dirty="0">
                <a:solidFill>
                  <a:schemeClr val="bg1"/>
                </a:solidFill>
                <a:latin typeface="Segoe UI" panose="020B0502040204020203" pitchFamily="34" charset="0"/>
                <a:ea typeface="メイリオ" panose="020B0604030504040204" pitchFamily="50" charset="-128"/>
                <a:cs typeface="Segoe UI" panose="020B0502040204020203" pitchFamily="34" charset="0"/>
              </a:rPr>
              <a:t>PHP</a:t>
            </a:r>
            <a:r>
              <a:rPr lang="ja-JP" altLang="en-US" sz="2000" dirty="0">
                <a:solidFill>
                  <a:schemeClr val="bg1"/>
                </a:solidFill>
                <a:latin typeface="Segoe UI" panose="020B0502040204020203" pitchFamily="34" charset="0"/>
                <a:ea typeface="メイリオ" panose="020B0604030504040204" pitchFamily="50" charset="-128"/>
                <a:cs typeface="Segoe UI" panose="020B0502040204020203" pitchFamily="34" charset="0"/>
              </a:rPr>
              <a:t>研究所</a:t>
            </a:r>
          </a:p>
          <a:p>
            <a:pPr>
              <a:lnSpc>
                <a:spcPct val="150000"/>
              </a:lnSpc>
              <a:defRPr/>
            </a:pPr>
            <a:r>
              <a:rPr lang="en-US" altLang="ja-JP" sz="2000" dirty="0">
                <a:solidFill>
                  <a:schemeClr val="bg1"/>
                </a:solidFill>
                <a:latin typeface="Segoe UI" panose="020B0502040204020203" pitchFamily="34" charset="0"/>
                <a:ea typeface="メイリオ" panose="020B0604030504040204" pitchFamily="50" charset="-128"/>
                <a:cs typeface="Segoe UI" panose="020B0502040204020203" pitchFamily="34" charset="0"/>
              </a:rPr>
              <a:t>PHP</a:t>
            </a:r>
            <a:r>
              <a:rPr lang="ja-JP" altLang="en-US" sz="2000" dirty="0">
                <a:solidFill>
                  <a:schemeClr val="bg1"/>
                </a:solidFill>
                <a:latin typeface="Segoe UI" panose="020B0502040204020203" pitchFamily="34" charset="0"/>
                <a:ea typeface="メイリオ" panose="020B0604030504040204" pitchFamily="50" charset="-128"/>
                <a:cs typeface="Segoe UI" panose="020B0502040204020203" pitchFamily="34" charset="0"/>
              </a:rPr>
              <a:t>研究所 </a:t>
            </a:r>
            <a:r>
              <a:rPr lang="en-US" altLang="ja-JP" sz="2000" dirty="0">
                <a:solidFill>
                  <a:schemeClr val="bg1"/>
                </a:solidFill>
                <a:latin typeface="Segoe UI" panose="020B0502040204020203" pitchFamily="34" charset="0"/>
                <a:ea typeface="メイリオ" panose="020B0604030504040204" pitchFamily="50" charset="-128"/>
                <a:cs typeface="Segoe UI" panose="020B0502040204020203" pitchFamily="34" charset="0"/>
              </a:rPr>
              <a:t>(</a:t>
            </a:r>
            <a:r>
              <a:rPr lang="ja-JP" altLang="en-US" sz="2000" dirty="0">
                <a:solidFill>
                  <a:schemeClr val="bg1"/>
                </a:solidFill>
                <a:latin typeface="Segoe UI" panose="020B0502040204020203" pitchFamily="34" charset="0"/>
                <a:ea typeface="メイリオ" panose="020B0604030504040204" pitchFamily="50" charset="-128"/>
                <a:cs typeface="Segoe UI" panose="020B0502040204020203" pitchFamily="34" charset="0"/>
              </a:rPr>
              <a:t>編</a:t>
            </a:r>
            <a:r>
              <a:rPr lang="en-US" altLang="ja-JP" sz="2000" dirty="0">
                <a:solidFill>
                  <a:schemeClr val="bg1"/>
                </a:solidFill>
                <a:latin typeface="Segoe UI" panose="020B0502040204020203" pitchFamily="34" charset="0"/>
                <a:ea typeface="メイリオ" panose="020B0604030504040204" pitchFamily="50" charset="-128"/>
                <a:cs typeface="Segoe UI" panose="020B0502040204020203" pitchFamily="34" charset="0"/>
              </a:rPr>
              <a:t>)</a:t>
            </a:r>
            <a:r>
              <a:rPr lang="ja-JP" altLang="en-US" sz="2000" dirty="0">
                <a:solidFill>
                  <a:srgbClr val="FFFF00"/>
                </a:solidFill>
                <a:latin typeface="Segoe UI" panose="020B0502040204020203" pitchFamily="34" charset="0"/>
                <a:ea typeface="メイリオ" panose="020B0604030504040204" pitchFamily="50" charset="-128"/>
                <a:cs typeface="Segoe UI" panose="020B0502040204020203" pitchFamily="34" charset="0"/>
              </a:rPr>
              <a:t>「実践！グッドコーチング ジュニア指導編」</a:t>
            </a:r>
            <a:r>
              <a:rPr lang="en-US" altLang="ja-JP" sz="2000" dirty="0">
                <a:solidFill>
                  <a:schemeClr val="bg1"/>
                </a:solidFill>
                <a:latin typeface="Segoe UI" panose="020B0502040204020203" pitchFamily="34" charset="0"/>
                <a:ea typeface="メイリオ" panose="020B0604030504040204" pitchFamily="50" charset="-128"/>
                <a:cs typeface="Segoe UI" panose="020B0502040204020203" pitchFamily="34" charset="0"/>
              </a:rPr>
              <a:t>PHP</a:t>
            </a:r>
            <a:r>
              <a:rPr lang="ja-JP" altLang="en-US" sz="2000" dirty="0">
                <a:solidFill>
                  <a:schemeClr val="bg1"/>
                </a:solidFill>
                <a:latin typeface="Segoe UI" panose="020B0502040204020203" pitchFamily="34" charset="0"/>
                <a:ea typeface="メイリオ" panose="020B0604030504040204" pitchFamily="50" charset="-128"/>
                <a:cs typeface="Segoe UI" panose="020B0502040204020203" pitchFamily="34" charset="0"/>
              </a:rPr>
              <a:t>研究所</a:t>
            </a:r>
          </a:p>
          <a:p>
            <a:pPr>
              <a:lnSpc>
                <a:spcPct val="150000"/>
              </a:lnSpc>
              <a:defRPr/>
            </a:pPr>
            <a:r>
              <a:rPr lang="ja-JP" altLang="en-US" sz="2000" dirty="0">
                <a:solidFill>
                  <a:schemeClr val="bg1"/>
                </a:solidFill>
                <a:latin typeface="Segoe UI" panose="020B0502040204020203" pitchFamily="34" charset="0"/>
                <a:ea typeface="メイリオ" panose="020B0604030504040204" pitchFamily="50" charset="-128"/>
                <a:cs typeface="Segoe UI" panose="020B0502040204020203" pitchFamily="34" charset="0"/>
              </a:rPr>
              <a:t>荒井弘和 </a:t>
            </a:r>
            <a:r>
              <a:rPr lang="en-US" altLang="ja-JP" sz="2000" dirty="0">
                <a:solidFill>
                  <a:schemeClr val="bg1"/>
                </a:solidFill>
                <a:latin typeface="Segoe UI" panose="020B0502040204020203" pitchFamily="34" charset="0"/>
                <a:ea typeface="メイリオ" panose="020B0604030504040204" pitchFamily="50" charset="-128"/>
                <a:cs typeface="Segoe UI" panose="020B0502040204020203" pitchFamily="34" charset="0"/>
              </a:rPr>
              <a:t>(</a:t>
            </a:r>
            <a:r>
              <a:rPr lang="ja-JP" altLang="en-US" sz="2000" dirty="0">
                <a:solidFill>
                  <a:schemeClr val="bg1"/>
                </a:solidFill>
                <a:latin typeface="Segoe UI" panose="020B0502040204020203" pitchFamily="34" charset="0"/>
                <a:ea typeface="メイリオ" panose="020B0604030504040204" pitchFamily="50" charset="-128"/>
                <a:cs typeface="Segoe UI" panose="020B0502040204020203" pitchFamily="34" charset="0"/>
              </a:rPr>
              <a:t>編著</a:t>
            </a:r>
            <a:r>
              <a:rPr lang="en-US" altLang="ja-JP" sz="2000" dirty="0">
                <a:solidFill>
                  <a:schemeClr val="bg1"/>
                </a:solidFill>
                <a:latin typeface="Segoe UI" panose="020B0502040204020203" pitchFamily="34" charset="0"/>
                <a:ea typeface="メイリオ" panose="020B0604030504040204" pitchFamily="50" charset="-128"/>
                <a:cs typeface="Segoe UI" panose="020B0502040204020203" pitchFamily="34" charset="0"/>
              </a:rPr>
              <a:t>)</a:t>
            </a:r>
            <a:r>
              <a:rPr lang="ja-JP" altLang="en-US" sz="2000" dirty="0">
                <a:solidFill>
                  <a:srgbClr val="FFFF00"/>
                </a:solidFill>
                <a:latin typeface="Segoe UI" panose="020B0502040204020203" pitchFamily="34" charset="0"/>
                <a:ea typeface="メイリオ" panose="020B0604030504040204" pitchFamily="50" charset="-128"/>
                <a:cs typeface="Segoe UI" panose="020B0502040204020203" pitchFamily="34" charset="0"/>
              </a:rPr>
              <a:t>「アスリートのメンタルは強いのか？</a:t>
            </a:r>
            <a:r>
              <a:rPr lang="en-US" altLang="ja-JP" sz="2000" dirty="0">
                <a:solidFill>
                  <a:srgbClr val="FFFF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2000" dirty="0">
                <a:solidFill>
                  <a:srgbClr val="FFFF00"/>
                </a:solidFill>
                <a:latin typeface="Segoe UI" panose="020B0502040204020203" pitchFamily="34" charset="0"/>
                <a:ea typeface="メイリオ" panose="020B0604030504040204" pitchFamily="50" charset="-128"/>
                <a:cs typeface="Segoe UI" panose="020B0502040204020203" pitchFamily="34" charset="0"/>
              </a:rPr>
              <a:t>スポーツ心理学の最先端から考える</a:t>
            </a:r>
            <a:r>
              <a:rPr lang="en-US" altLang="ja-JP" sz="2000" dirty="0">
                <a:solidFill>
                  <a:srgbClr val="FFFF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2000" dirty="0">
                <a:solidFill>
                  <a:srgbClr val="FFFF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2000" dirty="0">
                <a:solidFill>
                  <a:schemeClr val="bg1"/>
                </a:solidFill>
                <a:latin typeface="Segoe UI" panose="020B0502040204020203" pitchFamily="34" charset="0"/>
                <a:ea typeface="メイリオ" panose="020B0604030504040204" pitchFamily="50" charset="-128"/>
                <a:cs typeface="Segoe UI" panose="020B0502040204020203" pitchFamily="34" charset="0"/>
              </a:rPr>
              <a:t>晶文社</a:t>
            </a:r>
            <a:endParaRPr lang="ja-JP" altLang="en-US" sz="1200" dirty="0">
              <a:solidFill>
                <a:schemeClr val="bg1"/>
              </a:solidFill>
              <a:latin typeface="Segoe UI" panose="020B0502040204020203" pitchFamily="34" charset="0"/>
              <a:ea typeface="メイリオ" panose="020B0604030504040204" pitchFamily="50" charset="-128"/>
              <a:cs typeface="Segoe UI" panose="020B0502040204020203" pitchFamily="34" charset="0"/>
            </a:endParaRPr>
          </a:p>
        </p:txBody>
      </p:sp>
      <p:pic>
        <p:nvPicPr>
          <p:cNvPr id="2" name="図 1">
            <a:extLst>
              <a:ext uri="{FF2B5EF4-FFF2-40B4-BE49-F238E27FC236}">
                <a16:creationId xmlns:a16="http://schemas.microsoft.com/office/drawing/2014/main" id="{306997DB-03C6-4ADD-B201-F1583E7F5449}"/>
              </a:ext>
            </a:extLst>
          </p:cNvPr>
          <p:cNvPicPr>
            <a:picLocks noChangeAspect="1"/>
          </p:cNvPicPr>
          <p:nvPr/>
        </p:nvPicPr>
        <p:blipFill>
          <a:blip r:embed="rId3"/>
          <a:stretch>
            <a:fillRect/>
          </a:stretch>
        </p:blipFill>
        <p:spPr>
          <a:xfrm>
            <a:off x="664649" y="2195087"/>
            <a:ext cx="1207009" cy="1709124"/>
          </a:xfrm>
          <a:prstGeom prst="rect">
            <a:avLst/>
          </a:prstGeom>
        </p:spPr>
      </p:pic>
      <p:pic>
        <p:nvPicPr>
          <p:cNvPr id="3" name="図 2">
            <a:extLst>
              <a:ext uri="{FF2B5EF4-FFF2-40B4-BE49-F238E27FC236}">
                <a16:creationId xmlns:a16="http://schemas.microsoft.com/office/drawing/2014/main" id="{BABEA85F-F74C-4511-A825-54CA6F076A3B}"/>
              </a:ext>
            </a:extLst>
          </p:cNvPr>
          <p:cNvPicPr>
            <a:picLocks noChangeAspect="1"/>
          </p:cNvPicPr>
          <p:nvPr/>
        </p:nvPicPr>
        <p:blipFill>
          <a:blip r:embed="rId4"/>
          <a:stretch>
            <a:fillRect/>
          </a:stretch>
        </p:blipFill>
        <p:spPr>
          <a:xfrm>
            <a:off x="2326625" y="2218046"/>
            <a:ext cx="1263130" cy="1709123"/>
          </a:xfrm>
          <a:prstGeom prst="rect">
            <a:avLst/>
          </a:prstGeom>
        </p:spPr>
      </p:pic>
      <p:pic>
        <p:nvPicPr>
          <p:cNvPr id="4" name="図 3">
            <a:extLst>
              <a:ext uri="{FF2B5EF4-FFF2-40B4-BE49-F238E27FC236}">
                <a16:creationId xmlns:a16="http://schemas.microsoft.com/office/drawing/2014/main" id="{A3DE2D16-D35E-4A59-9AE7-A42DB04A36D6}"/>
              </a:ext>
            </a:extLst>
          </p:cNvPr>
          <p:cNvPicPr>
            <a:picLocks noChangeAspect="1"/>
          </p:cNvPicPr>
          <p:nvPr/>
        </p:nvPicPr>
        <p:blipFill>
          <a:blip r:embed="rId5"/>
          <a:stretch>
            <a:fillRect/>
          </a:stretch>
        </p:blipFill>
        <p:spPr>
          <a:xfrm>
            <a:off x="7500865" y="2156424"/>
            <a:ext cx="1236499" cy="1768569"/>
          </a:xfrm>
          <a:prstGeom prst="rect">
            <a:avLst/>
          </a:prstGeom>
        </p:spPr>
      </p:pic>
      <p:pic>
        <p:nvPicPr>
          <p:cNvPr id="5" name="図 4">
            <a:extLst>
              <a:ext uri="{FF2B5EF4-FFF2-40B4-BE49-F238E27FC236}">
                <a16:creationId xmlns:a16="http://schemas.microsoft.com/office/drawing/2014/main" id="{8518410B-206D-481F-844F-9F6E7BE2F7A6}"/>
              </a:ext>
            </a:extLst>
          </p:cNvPr>
          <p:cNvPicPr>
            <a:picLocks noChangeAspect="1"/>
          </p:cNvPicPr>
          <p:nvPr/>
        </p:nvPicPr>
        <p:blipFill>
          <a:blip r:embed="rId6"/>
          <a:stretch>
            <a:fillRect/>
          </a:stretch>
        </p:blipFill>
        <p:spPr>
          <a:xfrm>
            <a:off x="5753803" y="2158533"/>
            <a:ext cx="1236499" cy="1800343"/>
          </a:xfrm>
          <a:prstGeom prst="rect">
            <a:avLst/>
          </a:prstGeom>
        </p:spPr>
      </p:pic>
      <p:pic>
        <p:nvPicPr>
          <p:cNvPr id="6" name="図 5">
            <a:extLst>
              <a:ext uri="{FF2B5EF4-FFF2-40B4-BE49-F238E27FC236}">
                <a16:creationId xmlns:a16="http://schemas.microsoft.com/office/drawing/2014/main" id="{61F64673-B0BF-43B4-B00B-89F8165433A5}"/>
              </a:ext>
            </a:extLst>
          </p:cNvPr>
          <p:cNvPicPr>
            <a:picLocks noChangeAspect="1"/>
          </p:cNvPicPr>
          <p:nvPr/>
        </p:nvPicPr>
        <p:blipFill>
          <a:blip r:embed="rId7"/>
          <a:stretch>
            <a:fillRect/>
          </a:stretch>
        </p:blipFill>
        <p:spPr>
          <a:xfrm>
            <a:off x="4056319" y="2218047"/>
            <a:ext cx="1222061" cy="1730438"/>
          </a:xfrm>
          <a:prstGeom prst="rect">
            <a:avLst/>
          </a:prstGeom>
        </p:spPr>
      </p:pic>
    </p:spTree>
    <p:extLst>
      <p:ext uri="{BB962C8B-B14F-4D97-AF65-F5344CB8AC3E}">
        <p14:creationId xmlns:p14="http://schemas.microsoft.com/office/powerpoint/2010/main" val="22252696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0">
            <a:extLst>
              <a:ext uri="{FF2B5EF4-FFF2-40B4-BE49-F238E27FC236}">
                <a16:creationId xmlns:a16="http://schemas.microsoft.com/office/drawing/2014/main" id="{BF6E7848-ECD3-48D1-A380-58B56CFF2ABD}"/>
              </a:ext>
            </a:extLst>
          </p:cNvPr>
          <p:cNvSpPr>
            <a:spLocks noChangeArrowheads="1"/>
          </p:cNvSpPr>
          <p:nvPr/>
        </p:nvSpPr>
        <p:spPr bwMode="auto">
          <a:xfrm>
            <a:off x="-14212" y="-4931"/>
            <a:ext cx="9158212" cy="523220"/>
          </a:xfrm>
          <a:prstGeom prst="rect">
            <a:avLst/>
          </a:prstGeom>
          <a:solidFill>
            <a:srgbClr val="FF9900">
              <a:alpha val="50196"/>
            </a:srgbClr>
          </a:solidFill>
          <a:ln w="19050">
            <a:noFill/>
            <a:miter lim="800000"/>
            <a:headEnd/>
            <a:tailEnd/>
          </a:ln>
        </p:spPr>
        <p:txBody>
          <a:bodyPr wrap="square">
            <a:spAutoFit/>
          </a:bodyPr>
          <a:lstStyle/>
          <a:p>
            <a:r>
              <a:rPr lang="en-US" altLang="ja-JP" sz="2800" dirty="0">
                <a:latin typeface="Segoe UI" panose="020B0502040204020203" pitchFamily="34" charset="0"/>
                <a:ea typeface="メイリオ" panose="020B0604030504040204" pitchFamily="50" charset="-128"/>
                <a:cs typeface="Segoe UI" panose="020B0502040204020203" pitchFamily="34" charset="0"/>
              </a:rPr>
              <a:t>(2) </a:t>
            </a:r>
            <a:r>
              <a:rPr lang="ja-JP" altLang="en-US" sz="2800" dirty="0">
                <a:latin typeface="Segoe UI" panose="020B0502040204020203" pitchFamily="34" charset="0"/>
                <a:ea typeface="メイリオ" panose="020B0604030504040204" pitchFamily="50" charset="-128"/>
                <a:cs typeface="Segoe UI" panose="020B0502040204020203" pitchFamily="34" charset="0"/>
              </a:rPr>
              <a:t>パフォーマンススポーツのコーチング</a:t>
            </a:r>
          </a:p>
        </p:txBody>
      </p:sp>
      <p:sp>
        <p:nvSpPr>
          <p:cNvPr id="7" name="正方形/長方形 6">
            <a:extLst>
              <a:ext uri="{FF2B5EF4-FFF2-40B4-BE49-F238E27FC236}">
                <a16:creationId xmlns:a16="http://schemas.microsoft.com/office/drawing/2014/main" id="{8F572979-5A02-4D18-BEC6-460027E91465}"/>
              </a:ext>
            </a:extLst>
          </p:cNvPr>
          <p:cNvSpPr/>
          <p:nvPr/>
        </p:nvSpPr>
        <p:spPr>
          <a:xfrm>
            <a:off x="0" y="666918"/>
            <a:ext cx="9073554" cy="6124754"/>
          </a:xfrm>
          <a:prstGeom prst="rect">
            <a:avLst/>
          </a:prstGeom>
          <a:solidFill>
            <a:srgbClr val="003300"/>
          </a:solidFill>
        </p:spPr>
        <p:txBody>
          <a:bodyPr wrap="square">
            <a:spAutoFit/>
          </a:bodyPr>
          <a:lstStyle/>
          <a:p>
            <a:pPr>
              <a:lnSpc>
                <a:spcPct val="200000"/>
              </a:lnSpc>
              <a:defRPr/>
            </a:pPr>
            <a:r>
              <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a. </a:t>
            </a: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新しいアスリート </a:t>
            </a:r>
            <a:r>
              <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a:t>
            </a: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選手育成</a:t>
            </a:r>
            <a:r>
              <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 </a:t>
            </a:r>
            <a:r>
              <a:rPr lang="ja-JP" altLang="en-US" sz="2800" dirty="0" err="1">
                <a:solidFill>
                  <a:schemeClr val="bg1"/>
                </a:solidFill>
                <a:latin typeface="Segoe UI" panose="020B0502040204020203" pitchFamily="34" charset="0"/>
                <a:ea typeface="メイリオ" panose="020B0604030504040204" pitchFamily="50" charset="-128"/>
                <a:cs typeface="Segoe UI" panose="020B0502040204020203" pitchFamily="34" charset="0"/>
              </a:rPr>
              <a:t>への</a:t>
            </a: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コーチング</a:t>
            </a:r>
          </a:p>
          <a:p>
            <a:pPr marL="457200" indent="-457200">
              <a:lnSpc>
                <a:spcPct val="200000"/>
              </a:lnSpc>
              <a:buFont typeface="Wingdings" panose="05000000000000000000" pitchFamily="2" charset="2"/>
              <a:buChar char="l"/>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リオデジャネイロ</a:t>
            </a:r>
            <a:r>
              <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2016</a:t>
            </a: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オリンピック日本代表選手</a:t>
            </a:r>
            <a:endPar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endParaRPr>
          </a:p>
          <a:p>
            <a:pPr lvl="1">
              <a:lnSpc>
                <a:spcPct val="200000"/>
              </a:lnSpc>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幼少期に経験した種目数は</a:t>
            </a:r>
            <a:r>
              <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1.6</a:t>
            </a: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種目 </a:t>
            </a:r>
            <a:r>
              <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a:t>
            </a:r>
            <a:r>
              <a:rPr lang="ja-JP" altLang="en-US" sz="2800" dirty="0">
                <a:solidFill>
                  <a:srgbClr val="FFFF00"/>
                </a:solidFill>
                <a:latin typeface="Segoe UI" panose="020B0502040204020203" pitchFamily="34" charset="0"/>
                <a:ea typeface="メイリオ" panose="020B0604030504040204" pitchFamily="50" charset="-128"/>
                <a:cs typeface="Segoe UI" panose="020B0502040204020203" pitchFamily="34" charset="0"/>
              </a:rPr>
              <a:t>海外は</a:t>
            </a:r>
            <a:r>
              <a:rPr lang="en-US" altLang="ja-JP" sz="2800" dirty="0">
                <a:solidFill>
                  <a:srgbClr val="FFFF00"/>
                </a:solidFill>
                <a:latin typeface="Segoe UI" panose="020B0502040204020203" pitchFamily="34" charset="0"/>
                <a:ea typeface="メイリオ" panose="020B0604030504040204" pitchFamily="50" charset="-128"/>
                <a:cs typeface="Segoe UI" panose="020B0502040204020203" pitchFamily="34" charset="0"/>
              </a:rPr>
              <a:t>3.3</a:t>
            </a:r>
            <a:r>
              <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a:t>
            </a:r>
          </a:p>
          <a:p>
            <a:pPr lvl="1">
              <a:lnSpc>
                <a:spcPct val="200000"/>
              </a:lnSpc>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約半数は、</a:t>
            </a:r>
            <a:r>
              <a:rPr lang="ja-JP" altLang="en-US" sz="2800" dirty="0">
                <a:solidFill>
                  <a:srgbClr val="FFFF00"/>
                </a:solidFill>
                <a:latin typeface="Segoe UI" panose="020B0502040204020203" pitchFamily="34" charset="0"/>
                <a:ea typeface="メイリオ" panose="020B0604030504040204" pitchFamily="50" charset="-128"/>
                <a:cs typeface="Segoe UI" panose="020B0502040204020203" pitchFamily="34" charset="0"/>
              </a:rPr>
              <a:t>多様なスポーツ経験が役に立った</a:t>
            </a:r>
            <a:endParaRPr lang="en-US" altLang="ja-JP" sz="2800" dirty="0">
              <a:solidFill>
                <a:srgbClr val="FFFF00"/>
              </a:solidFill>
              <a:latin typeface="Segoe UI" panose="020B0502040204020203" pitchFamily="34" charset="0"/>
              <a:ea typeface="メイリオ" panose="020B0604030504040204" pitchFamily="50" charset="-128"/>
              <a:cs typeface="Segoe UI" panose="020B0502040204020203" pitchFamily="34" charset="0"/>
            </a:endParaRPr>
          </a:p>
          <a:p>
            <a:pPr marL="457200" indent="-457200">
              <a:lnSpc>
                <a:spcPct val="200000"/>
              </a:lnSpc>
              <a:buFont typeface="Wingdings" panose="05000000000000000000" pitchFamily="2" charset="2"/>
              <a:buChar char="l"/>
              <a:defRPr/>
            </a:pPr>
            <a:r>
              <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10</a:t>
            </a: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年先のパフォーマンスを考えたコーチングを</a:t>
            </a:r>
            <a:endPar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endParaRPr>
          </a:p>
          <a:p>
            <a:pPr marL="457200" indent="-457200">
              <a:lnSpc>
                <a:spcPct val="200000"/>
              </a:lnSpc>
              <a:buFont typeface="Wingdings" panose="05000000000000000000" pitchFamily="2" charset="2"/>
              <a:buChar char="l"/>
              <a:defRPr/>
            </a:pPr>
            <a:r>
              <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6</a:t>
            </a: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a:t>
            </a:r>
            <a:r>
              <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10</a:t>
            </a: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歳では</a:t>
            </a:r>
            <a:r>
              <a:rPr lang="ja-JP" altLang="en-US" sz="2800" dirty="0">
                <a:solidFill>
                  <a:srgbClr val="FFFF00"/>
                </a:solidFill>
                <a:latin typeface="Segoe UI" panose="020B0502040204020203" pitchFamily="34" charset="0"/>
                <a:ea typeface="メイリオ" panose="020B0604030504040204" pitchFamily="50" charset="-128"/>
                <a:cs typeface="Segoe UI" panose="020B0502040204020203" pitchFamily="34" charset="0"/>
              </a:rPr>
              <a:t>神経</a:t>
            </a:r>
            <a:r>
              <a:rPr lang="en-US" altLang="ja-JP" sz="2800" dirty="0">
                <a:solidFill>
                  <a:srgbClr val="FFFF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2800" dirty="0">
                <a:solidFill>
                  <a:srgbClr val="FFFF00"/>
                </a:solidFill>
                <a:latin typeface="Segoe UI" panose="020B0502040204020203" pitchFamily="34" charset="0"/>
                <a:ea typeface="メイリオ" panose="020B0604030504040204" pitchFamily="50" charset="-128"/>
                <a:cs typeface="Segoe UI" panose="020B0502040204020203" pitchFamily="34" charset="0"/>
              </a:rPr>
              <a:t>筋系</a:t>
            </a: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の能力が著しく発達</a:t>
            </a:r>
            <a:endPar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endParaRPr>
          </a:p>
          <a:p>
            <a:pPr marL="457200" indent="-457200">
              <a:lnSpc>
                <a:spcPct val="200000"/>
              </a:lnSpc>
              <a:buFont typeface="Wingdings" panose="05000000000000000000" pitchFamily="2" charset="2"/>
              <a:buChar char="l"/>
              <a:defRPr/>
            </a:pPr>
            <a:r>
              <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10</a:t>
            </a: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a:t>
            </a:r>
            <a:r>
              <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14</a:t>
            </a: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歳では</a:t>
            </a:r>
            <a:r>
              <a:rPr lang="ja-JP" altLang="en-US" sz="2800" dirty="0">
                <a:solidFill>
                  <a:srgbClr val="FFFF00"/>
                </a:solidFill>
                <a:latin typeface="Segoe UI" panose="020B0502040204020203" pitchFamily="34" charset="0"/>
                <a:ea typeface="メイリオ" panose="020B0604030504040204" pitchFamily="50" charset="-128"/>
                <a:cs typeface="Segoe UI" panose="020B0502040204020203" pitchFamily="34" charset="0"/>
              </a:rPr>
              <a:t>筋</a:t>
            </a:r>
            <a:r>
              <a:rPr lang="en-US" altLang="ja-JP" sz="2800" dirty="0">
                <a:solidFill>
                  <a:srgbClr val="FFFF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2800" dirty="0">
                <a:solidFill>
                  <a:srgbClr val="FFFF00"/>
                </a:solidFill>
                <a:latin typeface="Segoe UI" panose="020B0502040204020203" pitchFamily="34" charset="0"/>
                <a:ea typeface="メイリオ" panose="020B0604030504040204" pitchFamily="50" charset="-128"/>
                <a:cs typeface="Segoe UI" panose="020B0502040204020203" pitchFamily="34" charset="0"/>
              </a:rPr>
              <a:t>呼吸循環系</a:t>
            </a: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の能力が著しく発達</a:t>
            </a:r>
            <a:endPar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endParaRPr>
          </a:p>
        </p:txBody>
      </p:sp>
      <p:pic>
        <p:nvPicPr>
          <p:cNvPr id="31746" name="Picture 2" descr="オリンピックのイラスト文字"/>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1161" y="-87609"/>
            <a:ext cx="1594466" cy="1211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80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0">
            <a:extLst>
              <a:ext uri="{FF2B5EF4-FFF2-40B4-BE49-F238E27FC236}">
                <a16:creationId xmlns:a16="http://schemas.microsoft.com/office/drawing/2014/main" id="{BF6E7848-ECD3-48D1-A380-58B56CFF2ABD}"/>
              </a:ext>
            </a:extLst>
          </p:cNvPr>
          <p:cNvSpPr>
            <a:spLocks noChangeArrowheads="1"/>
          </p:cNvSpPr>
          <p:nvPr/>
        </p:nvSpPr>
        <p:spPr bwMode="auto">
          <a:xfrm>
            <a:off x="-14212" y="-4931"/>
            <a:ext cx="9158212" cy="523220"/>
          </a:xfrm>
          <a:prstGeom prst="rect">
            <a:avLst/>
          </a:prstGeom>
          <a:solidFill>
            <a:srgbClr val="FF9900">
              <a:alpha val="50196"/>
            </a:srgbClr>
          </a:solidFill>
          <a:ln w="19050">
            <a:noFill/>
            <a:miter lim="800000"/>
            <a:headEnd/>
            <a:tailEnd/>
          </a:ln>
        </p:spPr>
        <p:txBody>
          <a:bodyPr wrap="square">
            <a:spAutoFit/>
          </a:bodyPr>
          <a:lstStyle/>
          <a:p>
            <a:r>
              <a:rPr lang="en-US" altLang="ja-JP" sz="2800" dirty="0">
                <a:latin typeface="Segoe UI" panose="020B0502040204020203" pitchFamily="34" charset="0"/>
                <a:ea typeface="メイリオ" panose="020B0604030504040204" pitchFamily="50" charset="-128"/>
                <a:cs typeface="Segoe UI" panose="020B0502040204020203" pitchFamily="34" charset="0"/>
              </a:rPr>
              <a:t>(2) </a:t>
            </a:r>
            <a:r>
              <a:rPr lang="ja-JP" altLang="en-US" sz="2800" dirty="0">
                <a:latin typeface="Segoe UI" panose="020B0502040204020203" pitchFamily="34" charset="0"/>
                <a:ea typeface="メイリオ" panose="020B0604030504040204" pitchFamily="50" charset="-128"/>
                <a:cs typeface="Segoe UI" panose="020B0502040204020203" pitchFamily="34" charset="0"/>
              </a:rPr>
              <a:t>パフォーマンススポーツのコーチング</a:t>
            </a:r>
          </a:p>
        </p:txBody>
      </p:sp>
      <p:sp>
        <p:nvSpPr>
          <p:cNvPr id="7" name="正方形/長方形 6">
            <a:extLst>
              <a:ext uri="{FF2B5EF4-FFF2-40B4-BE49-F238E27FC236}">
                <a16:creationId xmlns:a16="http://schemas.microsoft.com/office/drawing/2014/main" id="{8F572979-5A02-4D18-BEC6-460027E91465}"/>
              </a:ext>
            </a:extLst>
          </p:cNvPr>
          <p:cNvSpPr/>
          <p:nvPr/>
        </p:nvSpPr>
        <p:spPr>
          <a:xfrm>
            <a:off x="0" y="617933"/>
            <a:ext cx="9073554" cy="6124754"/>
          </a:xfrm>
          <a:prstGeom prst="rect">
            <a:avLst/>
          </a:prstGeom>
          <a:solidFill>
            <a:srgbClr val="003300"/>
          </a:solidFill>
        </p:spPr>
        <p:txBody>
          <a:bodyPr wrap="square">
            <a:spAutoFit/>
          </a:bodyPr>
          <a:lstStyle/>
          <a:p>
            <a:pPr>
              <a:lnSpc>
                <a:spcPct val="200000"/>
              </a:lnSpc>
              <a:defRPr/>
            </a:pPr>
            <a:r>
              <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b. </a:t>
            </a: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パフォーマンスアスリートへのコーチング</a:t>
            </a:r>
          </a:p>
          <a:p>
            <a:pPr marL="457200" indent="-457200">
              <a:lnSpc>
                <a:spcPct val="200000"/>
              </a:lnSpc>
              <a:buFont typeface="Wingdings" panose="05000000000000000000" pitchFamily="2" charset="2"/>
              <a:buChar char="l"/>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 トレーニング時間・回数が増え、忙しくなる</a:t>
            </a:r>
            <a:endPar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endParaRPr>
          </a:p>
          <a:p>
            <a:pPr marL="457200" indent="-457200">
              <a:lnSpc>
                <a:spcPct val="200000"/>
              </a:lnSpc>
              <a:buFont typeface="Wingdings" panose="05000000000000000000" pitchFamily="2" charset="2"/>
              <a:buChar char="l"/>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 学業との両立 </a:t>
            </a:r>
            <a:r>
              <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a:t>
            </a:r>
            <a:r>
              <a:rPr lang="ja-JP" altLang="en-US" sz="2800" dirty="0">
                <a:solidFill>
                  <a:srgbClr val="FFFF00"/>
                </a:solidFill>
                <a:latin typeface="Segoe UI" panose="020B0502040204020203" pitchFamily="34" charset="0"/>
                <a:ea typeface="メイリオ" panose="020B0604030504040204" pitchFamily="50" charset="-128"/>
                <a:cs typeface="Segoe UI" panose="020B0502040204020203" pitchFamily="34" charset="0"/>
              </a:rPr>
              <a:t>デュアルキャリア</a:t>
            </a:r>
            <a:r>
              <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a:t>
            </a:r>
          </a:p>
          <a:p>
            <a:pPr marL="457200" indent="-457200">
              <a:lnSpc>
                <a:spcPct val="200000"/>
              </a:lnSpc>
              <a:buFont typeface="Wingdings" panose="05000000000000000000" pitchFamily="2" charset="2"/>
              <a:buChar char="l"/>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 </a:t>
            </a:r>
            <a:r>
              <a:rPr lang="ja-JP" altLang="en-US" sz="2800" dirty="0">
                <a:solidFill>
                  <a:srgbClr val="FFFF00"/>
                </a:solidFill>
                <a:latin typeface="Segoe UI" panose="020B0502040204020203" pitchFamily="34" charset="0"/>
                <a:ea typeface="メイリオ" panose="020B0604030504040204" pitchFamily="50" charset="-128"/>
                <a:cs typeface="Segoe UI" panose="020B0502040204020203" pitchFamily="34" charset="0"/>
              </a:rPr>
              <a:t>思春期</a:t>
            </a: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には、競技に集中することが難しくなる</a:t>
            </a:r>
            <a:endPar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endParaRPr>
          </a:p>
          <a:p>
            <a:pPr marL="457200" indent="-457200">
              <a:lnSpc>
                <a:spcPct val="200000"/>
              </a:lnSpc>
              <a:buFont typeface="Wingdings" panose="05000000000000000000" pitchFamily="2" charset="2"/>
              <a:buChar char="l"/>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 アスリートを尊重し、適切な信頼関係を構築したい</a:t>
            </a:r>
            <a:endPar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endParaRPr>
          </a:p>
          <a:p>
            <a:pPr marL="457200" indent="-457200">
              <a:lnSpc>
                <a:spcPct val="200000"/>
              </a:lnSpc>
              <a:buFont typeface="Wingdings" panose="05000000000000000000" pitchFamily="2" charset="2"/>
              <a:buChar char="l"/>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 </a:t>
            </a:r>
            <a:r>
              <a:rPr lang="ja-JP" altLang="en-US" sz="2800" dirty="0">
                <a:solidFill>
                  <a:srgbClr val="FFFF00"/>
                </a:solidFill>
                <a:latin typeface="Segoe UI" panose="020B0502040204020203" pitchFamily="34" charset="0"/>
                <a:ea typeface="メイリオ" panose="020B0604030504040204" pitchFamily="50" charset="-128"/>
                <a:cs typeface="Segoe UI" panose="020B0502040204020203" pitchFamily="34" charset="0"/>
              </a:rPr>
              <a:t>忍耐力、集中力、克己心</a:t>
            </a: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を養っておく</a:t>
            </a:r>
            <a:endPar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endParaRPr>
          </a:p>
          <a:p>
            <a:pPr marL="457200" indent="-457200">
              <a:lnSpc>
                <a:spcPct val="200000"/>
              </a:lnSpc>
              <a:buFont typeface="Wingdings" panose="05000000000000000000" pitchFamily="2" charset="2"/>
              <a:buChar char="l"/>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 この時期を乗り越えれば、自発的な行動が増える</a:t>
            </a:r>
            <a:endPar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endParaRPr>
          </a:p>
        </p:txBody>
      </p:sp>
      <p:pic>
        <p:nvPicPr>
          <p:cNvPr id="32770" name="Picture 2" descr="机で勉強をする生徒のイラスト（男子）"/>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98300" y="1663246"/>
            <a:ext cx="1575254" cy="1575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11884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
            <a:extLst>
              <a:ext uri="{FF2B5EF4-FFF2-40B4-BE49-F238E27FC236}">
                <a16:creationId xmlns:a16="http://schemas.microsoft.com/office/drawing/2014/main" id="{BF6E7848-ECD3-48D1-A380-58B56CFF2ABD}"/>
              </a:ext>
            </a:extLst>
          </p:cNvPr>
          <p:cNvSpPr>
            <a:spLocks noChangeArrowheads="1"/>
          </p:cNvSpPr>
          <p:nvPr/>
        </p:nvSpPr>
        <p:spPr bwMode="auto">
          <a:xfrm>
            <a:off x="-14212" y="-4931"/>
            <a:ext cx="9158212" cy="830997"/>
          </a:xfrm>
          <a:prstGeom prst="rect">
            <a:avLst/>
          </a:prstGeom>
          <a:solidFill>
            <a:srgbClr val="FF9900">
              <a:alpha val="50196"/>
            </a:srgbClr>
          </a:solidFill>
          <a:ln w="19050">
            <a:noFill/>
            <a:miter lim="800000"/>
            <a:headEnd/>
            <a:tailEnd/>
          </a:ln>
        </p:spPr>
        <p:txBody>
          <a:bodyPr wrap="square">
            <a:spAutoFit/>
          </a:bodyPr>
          <a:lstStyle/>
          <a:p>
            <a:r>
              <a:rPr lang="en-US" altLang="ja-JP" sz="2800" dirty="0">
                <a:latin typeface="Segoe UI" panose="020B0502040204020203" pitchFamily="34" charset="0"/>
                <a:ea typeface="メイリオ" panose="020B0604030504040204" pitchFamily="50" charset="-128"/>
                <a:cs typeface="Segoe UI" panose="020B0502040204020203" pitchFamily="34" charset="0"/>
              </a:rPr>
              <a:t>(2) </a:t>
            </a:r>
            <a:r>
              <a:rPr lang="ja-JP" altLang="en-US" sz="2800" dirty="0">
                <a:latin typeface="Segoe UI" panose="020B0502040204020203" pitchFamily="34" charset="0"/>
                <a:ea typeface="メイリオ" panose="020B0604030504040204" pitchFamily="50" charset="-128"/>
                <a:cs typeface="Segoe UI" panose="020B0502040204020203" pitchFamily="34" charset="0"/>
              </a:rPr>
              <a:t>デュアルキャリアとは？</a:t>
            </a:r>
            <a:endParaRPr lang="en-US" altLang="ja-JP" sz="2800" dirty="0">
              <a:latin typeface="Segoe UI" panose="020B0502040204020203" pitchFamily="34" charset="0"/>
              <a:ea typeface="メイリオ" panose="020B0604030504040204" pitchFamily="50" charset="-128"/>
              <a:cs typeface="Segoe UI" panose="020B0502040204020203" pitchFamily="34" charset="0"/>
            </a:endParaRPr>
          </a:p>
          <a:p>
            <a:r>
              <a:rPr lang="en-US" altLang="ja-JP" sz="2000" dirty="0">
                <a:latin typeface="Segoe UI" panose="020B0502040204020203" pitchFamily="34" charset="0"/>
                <a:ea typeface="メイリオ" panose="020B0604030504040204" pitchFamily="50" charset="-128"/>
                <a:cs typeface="Segoe UI" panose="020B0502040204020203" pitchFamily="34" charset="0"/>
              </a:rPr>
              <a:t>(EU expert group on “education and training in sport”, 2012; </a:t>
            </a:r>
            <a:r>
              <a:rPr lang="ja-JP" altLang="en-US" sz="2000" dirty="0">
                <a:latin typeface="Segoe UI" panose="020B0502040204020203" pitchFamily="34" charset="0"/>
                <a:ea typeface="メイリオ" panose="020B0604030504040204" pitchFamily="50" charset="-128"/>
                <a:cs typeface="Segoe UI" panose="020B0502040204020203" pitchFamily="34" charset="0"/>
              </a:rPr>
              <a:t>訳は和久</a:t>
            </a:r>
            <a:r>
              <a:rPr lang="en-US" altLang="ja-JP" sz="2000" dirty="0">
                <a:latin typeface="Segoe UI" panose="020B0502040204020203" pitchFamily="34" charset="0"/>
                <a:ea typeface="メイリオ" panose="020B0604030504040204" pitchFamily="50" charset="-128"/>
                <a:cs typeface="Segoe UI" panose="020B0502040204020203" pitchFamily="34" charset="0"/>
              </a:rPr>
              <a:t>, 2015)</a:t>
            </a:r>
          </a:p>
        </p:txBody>
      </p:sp>
      <p:sp>
        <p:nvSpPr>
          <p:cNvPr id="8" name="正方形/長方形 7">
            <a:extLst>
              <a:ext uri="{FF2B5EF4-FFF2-40B4-BE49-F238E27FC236}">
                <a16:creationId xmlns:a16="http://schemas.microsoft.com/office/drawing/2014/main" id="{8F572979-5A02-4D18-BEC6-460027E91465}"/>
              </a:ext>
            </a:extLst>
          </p:cNvPr>
          <p:cNvSpPr/>
          <p:nvPr/>
        </p:nvSpPr>
        <p:spPr>
          <a:xfrm>
            <a:off x="0" y="895521"/>
            <a:ext cx="9073554" cy="6124754"/>
          </a:xfrm>
          <a:prstGeom prst="rect">
            <a:avLst/>
          </a:prstGeom>
          <a:solidFill>
            <a:srgbClr val="003300"/>
          </a:solidFill>
        </p:spPr>
        <p:txBody>
          <a:bodyPr wrap="square">
            <a:spAutoFit/>
          </a:bodyPr>
          <a:lstStyle/>
          <a:p>
            <a:pPr marL="457200" indent="-457200">
              <a:lnSpc>
                <a:spcPct val="200000"/>
              </a:lnSpc>
              <a:buFont typeface="Wingdings" panose="05000000000000000000" pitchFamily="2" charset="2"/>
              <a:buChar char="l"/>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長い人生の一部である競技生活の始まりから終わりまでを、</a:t>
            </a:r>
            <a:r>
              <a:rPr lang="ja-JP" altLang="en-US" sz="2800" dirty="0">
                <a:solidFill>
                  <a:srgbClr val="FFFF00"/>
                </a:solidFill>
                <a:latin typeface="Segoe UI" panose="020B0502040204020203" pitchFamily="34" charset="0"/>
                <a:ea typeface="メイリオ" panose="020B0604030504040204" pitchFamily="50" charset="-128"/>
                <a:cs typeface="Segoe UI" panose="020B0502040204020203" pitchFamily="34" charset="0"/>
              </a:rPr>
              <a:t>学業や仕事、その他</a:t>
            </a: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人生それぞれの段階で占める重要な出来事やそれに伴う欲求とうまく組み合わせていくこと</a:t>
            </a:r>
          </a:p>
          <a:p>
            <a:pPr marL="457200" indent="-457200">
              <a:lnSpc>
                <a:spcPct val="200000"/>
              </a:lnSpc>
              <a:buFont typeface="Wingdings" panose="05000000000000000000" pitchFamily="2" charset="2"/>
              <a:buChar char="l"/>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デュアルキャリアとは、わが国で言えば、</a:t>
            </a:r>
            <a:r>
              <a:rPr lang="ja-JP" altLang="en-US" sz="2800" dirty="0">
                <a:solidFill>
                  <a:srgbClr val="FFFF00"/>
                </a:solidFill>
                <a:latin typeface="Segoe UI" panose="020B0502040204020203" pitchFamily="34" charset="0"/>
                <a:ea typeface="メイリオ" panose="020B0604030504040204" pitchFamily="50" charset="-128"/>
                <a:cs typeface="Segoe UI" panose="020B0502040204020203" pitchFamily="34" charset="0"/>
              </a:rPr>
              <a:t>文武両道</a:t>
            </a: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の考え方である </a:t>
            </a:r>
            <a:r>
              <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a:t>
            </a: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スポーツ庁・経済産業省</a:t>
            </a:r>
            <a:r>
              <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 2016)</a:t>
            </a:r>
          </a:p>
          <a:p>
            <a:pPr marL="457200" indent="-457200">
              <a:lnSpc>
                <a:spcPct val="200000"/>
              </a:lnSpc>
              <a:buFont typeface="Wingdings" panose="05000000000000000000" pitchFamily="2" charset="2"/>
              <a:buChar char="l"/>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デュアルキャリアと</a:t>
            </a:r>
            <a:r>
              <a:rPr lang="ja-JP" altLang="en-US" sz="2800" dirty="0">
                <a:solidFill>
                  <a:srgbClr val="FFFF00"/>
                </a:solidFill>
                <a:latin typeface="Segoe UI" panose="020B0502040204020203" pitchFamily="34" charset="0"/>
                <a:ea typeface="メイリオ" panose="020B0604030504040204" pitchFamily="50" charset="-128"/>
                <a:cs typeface="Segoe UI" panose="020B0502040204020203" pitchFamily="34" charset="0"/>
              </a:rPr>
              <a:t>文武不岐 </a:t>
            </a:r>
            <a:r>
              <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a:t>
            </a: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荒井</a:t>
            </a:r>
            <a:r>
              <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 2018)</a:t>
            </a:r>
          </a:p>
        </p:txBody>
      </p:sp>
    </p:spTree>
    <p:extLst>
      <p:ext uri="{BB962C8B-B14F-4D97-AF65-F5344CB8AC3E}">
        <p14:creationId xmlns:p14="http://schemas.microsoft.com/office/powerpoint/2010/main" val="11714920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0">
            <a:extLst>
              <a:ext uri="{FF2B5EF4-FFF2-40B4-BE49-F238E27FC236}">
                <a16:creationId xmlns:a16="http://schemas.microsoft.com/office/drawing/2014/main" id="{BF6E7848-ECD3-48D1-A380-58B56CFF2ABD}"/>
              </a:ext>
            </a:extLst>
          </p:cNvPr>
          <p:cNvSpPr>
            <a:spLocks noChangeArrowheads="1"/>
          </p:cNvSpPr>
          <p:nvPr/>
        </p:nvSpPr>
        <p:spPr bwMode="auto">
          <a:xfrm>
            <a:off x="-14212" y="-4931"/>
            <a:ext cx="9158212" cy="523220"/>
          </a:xfrm>
          <a:prstGeom prst="rect">
            <a:avLst/>
          </a:prstGeom>
          <a:solidFill>
            <a:srgbClr val="FF9900">
              <a:alpha val="50196"/>
            </a:srgbClr>
          </a:solidFill>
          <a:ln w="19050">
            <a:noFill/>
            <a:miter lim="800000"/>
            <a:headEnd/>
            <a:tailEnd/>
          </a:ln>
        </p:spPr>
        <p:txBody>
          <a:bodyPr wrap="square">
            <a:spAutoFit/>
          </a:bodyPr>
          <a:lstStyle/>
          <a:p>
            <a:r>
              <a:rPr lang="en-US" altLang="ja-JP" sz="2800" dirty="0">
                <a:latin typeface="Segoe UI" panose="020B0502040204020203" pitchFamily="34" charset="0"/>
                <a:ea typeface="メイリオ" panose="020B0604030504040204" pitchFamily="50" charset="-128"/>
                <a:cs typeface="Segoe UI" panose="020B0502040204020203" pitchFamily="34" charset="0"/>
              </a:rPr>
              <a:t>(2) </a:t>
            </a:r>
            <a:r>
              <a:rPr lang="ja-JP" altLang="en-US" sz="2800" dirty="0">
                <a:latin typeface="Segoe UI" panose="020B0502040204020203" pitchFamily="34" charset="0"/>
                <a:ea typeface="メイリオ" panose="020B0604030504040204" pitchFamily="50" charset="-128"/>
                <a:cs typeface="Segoe UI" panose="020B0502040204020203" pitchFamily="34" charset="0"/>
              </a:rPr>
              <a:t>パフォーマンススポーツのコーチング</a:t>
            </a:r>
          </a:p>
        </p:txBody>
      </p:sp>
      <p:sp>
        <p:nvSpPr>
          <p:cNvPr id="7" name="正方形/長方形 6">
            <a:extLst>
              <a:ext uri="{FF2B5EF4-FFF2-40B4-BE49-F238E27FC236}">
                <a16:creationId xmlns:a16="http://schemas.microsoft.com/office/drawing/2014/main" id="{8F572979-5A02-4D18-BEC6-460027E91465}"/>
              </a:ext>
            </a:extLst>
          </p:cNvPr>
          <p:cNvSpPr/>
          <p:nvPr/>
        </p:nvSpPr>
        <p:spPr>
          <a:xfrm>
            <a:off x="0" y="879195"/>
            <a:ext cx="9073554" cy="5262979"/>
          </a:xfrm>
          <a:prstGeom prst="rect">
            <a:avLst/>
          </a:prstGeom>
          <a:solidFill>
            <a:srgbClr val="003300"/>
          </a:solidFill>
        </p:spPr>
        <p:txBody>
          <a:bodyPr wrap="square">
            <a:spAutoFit/>
          </a:bodyPr>
          <a:lstStyle/>
          <a:p>
            <a:pPr>
              <a:lnSpc>
                <a:spcPct val="200000"/>
              </a:lnSpc>
              <a:defRPr/>
            </a:pPr>
            <a:r>
              <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c. </a:t>
            </a: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ハイパフォーマンスアスリートへのコーチング</a:t>
            </a:r>
          </a:p>
          <a:p>
            <a:pPr marL="457200" indent="-457200">
              <a:lnSpc>
                <a:spcPct val="200000"/>
              </a:lnSpc>
              <a:buFont typeface="Wingdings" panose="05000000000000000000" pitchFamily="2" charset="2"/>
              <a:buChar char="l"/>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 </a:t>
            </a:r>
            <a:r>
              <a:rPr lang="ja-JP" altLang="en-US" sz="2800" dirty="0">
                <a:solidFill>
                  <a:srgbClr val="FFFF00"/>
                </a:solidFill>
                <a:latin typeface="Segoe UI" panose="020B0502040204020203" pitchFamily="34" charset="0"/>
                <a:ea typeface="メイリオ" panose="020B0604030504040204" pitchFamily="50" charset="-128"/>
                <a:cs typeface="Segoe UI" panose="020B0502040204020203" pitchFamily="34" charset="0"/>
              </a:rPr>
              <a:t>アントラージュ</a:t>
            </a: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の能力も競技パフォーマンスに影響</a:t>
            </a:r>
            <a:endPar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endParaRPr>
          </a:p>
          <a:p>
            <a:pPr lvl="1">
              <a:lnSpc>
                <a:spcPct val="200000"/>
              </a:lnSpc>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 アントラージュ＝</a:t>
            </a:r>
            <a:r>
              <a:rPr lang="ja-JP" altLang="en-US" sz="2800" dirty="0">
                <a:solidFill>
                  <a:srgbClr val="FFFF00"/>
                </a:solidFill>
                <a:latin typeface="Segoe UI" panose="020B0502040204020203" pitchFamily="34" charset="0"/>
                <a:ea typeface="メイリオ" panose="020B0604030504040204" pitchFamily="50" charset="-128"/>
                <a:cs typeface="Segoe UI" panose="020B0502040204020203" pitchFamily="34" charset="0"/>
              </a:rPr>
              <a:t>関係者</a:t>
            </a: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 </a:t>
            </a:r>
            <a:r>
              <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a:t>
            </a: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仏語：取り巻き・環境</a:t>
            </a:r>
            <a:r>
              <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a:t>
            </a:r>
          </a:p>
          <a:p>
            <a:pPr lvl="1">
              <a:lnSpc>
                <a:spcPct val="200000"/>
              </a:lnSpc>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サポートスタッフを束ねるマネジメント能力も必要</a:t>
            </a:r>
            <a:endPar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endParaRPr>
          </a:p>
          <a:p>
            <a:pPr marL="457200" indent="-457200">
              <a:lnSpc>
                <a:spcPct val="200000"/>
              </a:lnSpc>
              <a:buFont typeface="Wingdings" panose="05000000000000000000" pitchFamily="2" charset="2"/>
              <a:buChar char="l"/>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 アスリートを尊重したコーチングで、自立を導く</a:t>
            </a:r>
            <a:endPar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endParaRPr>
          </a:p>
          <a:p>
            <a:pPr marL="457200" indent="-457200">
              <a:lnSpc>
                <a:spcPct val="200000"/>
              </a:lnSpc>
              <a:buFont typeface="Wingdings" panose="05000000000000000000" pitchFamily="2" charset="2"/>
              <a:buChar char="l"/>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 デュアルキャリアを念頭に、</a:t>
            </a:r>
            <a:r>
              <a:rPr lang="ja-JP" altLang="en-US" sz="2800" dirty="0">
                <a:solidFill>
                  <a:srgbClr val="FFFF00"/>
                </a:solidFill>
                <a:latin typeface="Segoe UI" panose="020B0502040204020203" pitchFamily="34" charset="0"/>
                <a:ea typeface="メイリオ" panose="020B0604030504040204" pitchFamily="50" charset="-128"/>
                <a:cs typeface="Segoe UI" panose="020B0502040204020203" pitchFamily="34" charset="0"/>
              </a:rPr>
              <a:t>セカンドキャリア</a:t>
            </a: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へ</a:t>
            </a:r>
            <a:endPar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10834156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0">
            <a:extLst>
              <a:ext uri="{FF2B5EF4-FFF2-40B4-BE49-F238E27FC236}">
                <a16:creationId xmlns:a16="http://schemas.microsoft.com/office/drawing/2014/main" id="{BF6E7848-ECD3-48D1-A380-58B56CFF2ABD}"/>
              </a:ext>
            </a:extLst>
          </p:cNvPr>
          <p:cNvSpPr>
            <a:spLocks noChangeArrowheads="1"/>
          </p:cNvSpPr>
          <p:nvPr/>
        </p:nvSpPr>
        <p:spPr bwMode="auto">
          <a:xfrm>
            <a:off x="-14212" y="-4931"/>
            <a:ext cx="9158212" cy="523220"/>
          </a:xfrm>
          <a:prstGeom prst="rect">
            <a:avLst/>
          </a:prstGeom>
          <a:solidFill>
            <a:srgbClr val="FF9900">
              <a:alpha val="50196"/>
            </a:srgbClr>
          </a:solidFill>
          <a:ln w="19050">
            <a:noFill/>
            <a:miter lim="800000"/>
            <a:headEnd/>
            <a:tailEnd/>
          </a:ln>
        </p:spPr>
        <p:txBody>
          <a:bodyPr wrap="square">
            <a:spAutoFit/>
          </a:bodyPr>
          <a:lstStyle/>
          <a:p>
            <a:r>
              <a:rPr lang="en-US" altLang="ja-JP" sz="2800" dirty="0">
                <a:latin typeface="Segoe UI" panose="020B0502040204020203" pitchFamily="34" charset="0"/>
                <a:ea typeface="メイリオ" panose="020B0604030504040204" pitchFamily="50" charset="-128"/>
                <a:cs typeface="Segoe UI" panose="020B0502040204020203" pitchFamily="34" charset="0"/>
              </a:rPr>
              <a:t>(2) </a:t>
            </a:r>
            <a:r>
              <a:rPr lang="ja-JP" altLang="en-US" sz="2800" dirty="0">
                <a:latin typeface="Segoe UI" panose="020B0502040204020203" pitchFamily="34" charset="0"/>
                <a:ea typeface="メイリオ" panose="020B0604030504040204" pitchFamily="50" charset="-128"/>
                <a:cs typeface="Segoe UI" panose="020B0502040204020203" pitchFamily="34" charset="0"/>
              </a:rPr>
              <a:t>アントラージュに求められる</a:t>
            </a:r>
            <a:r>
              <a:rPr lang="en-US" altLang="ja-JP" sz="2800" dirty="0">
                <a:latin typeface="Segoe UI" panose="020B0502040204020203" pitchFamily="34" charset="0"/>
                <a:ea typeface="メイリオ" panose="020B0604030504040204" pitchFamily="50" charset="-128"/>
                <a:cs typeface="Segoe UI" panose="020B0502040204020203" pitchFamily="34" charset="0"/>
              </a:rPr>
              <a:t>3</a:t>
            </a:r>
            <a:r>
              <a:rPr lang="ja-JP" altLang="en-US" sz="2800" dirty="0" err="1">
                <a:latin typeface="Segoe UI" panose="020B0502040204020203" pitchFamily="34" charset="0"/>
                <a:ea typeface="メイリオ" panose="020B0604030504040204" pitchFamily="50" charset="-128"/>
                <a:cs typeface="Segoe UI" panose="020B0502040204020203" pitchFamily="34" charset="0"/>
              </a:rPr>
              <a:t>つの</a:t>
            </a:r>
            <a:r>
              <a:rPr lang="ja-JP" altLang="en-US" sz="2800" dirty="0">
                <a:latin typeface="Segoe UI" panose="020B0502040204020203" pitchFamily="34" charset="0"/>
                <a:ea typeface="メイリオ" panose="020B0604030504040204" pitchFamily="50" charset="-128"/>
                <a:cs typeface="Segoe UI" panose="020B0502040204020203" pitchFamily="34" charset="0"/>
              </a:rPr>
              <a:t>対話 </a:t>
            </a:r>
            <a:r>
              <a:rPr lang="en-US" altLang="ja-JP" sz="2800" dirty="0">
                <a:latin typeface="Segoe UI" panose="020B0502040204020203" pitchFamily="34" charset="0"/>
                <a:ea typeface="メイリオ" panose="020B0604030504040204" pitchFamily="50" charset="-128"/>
                <a:cs typeface="Segoe UI" panose="020B0502040204020203" pitchFamily="34" charset="0"/>
              </a:rPr>
              <a:t>(</a:t>
            </a:r>
            <a:r>
              <a:rPr lang="ja-JP" altLang="en-US" sz="2800" dirty="0">
                <a:latin typeface="Segoe UI" panose="020B0502040204020203" pitchFamily="34" charset="0"/>
                <a:ea typeface="メイリオ" panose="020B0604030504040204" pitchFamily="50" charset="-128"/>
                <a:cs typeface="Segoe UI" panose="020B0502040204020203" pitchFamily="34" charset="0"/>
              </a:rPr>
              <a:t>荒井</a:t>
            </a:r>
            <a:r>
              <a:rPr lang="en-US" altLang="ja-JP" sz="2800" dirty="0">
                <a:latin typeface="Segoe UI" panose="020B0502040204020203" pitchFamily="34" charset="0"/>
                <a:ea typeface="メイリオ" panose="020B0604030504040204" pitchFamily="50" charset="-128"/>
                <a:cs typeface="Segoe UI" panose="020B0502040204020203" pitchFamily="34" charset="0"/>
              </a:rPr>
              <a:t>, 2020)</a:t>
            </a:r>
            <a:endParaRPr lang="ja-JP" altLang="en-US" sz="2800" dirty="0">
              <a:latin typeface="Segoe UI" panose="020B0502040204020203" pitchFamily="34" charset="0"/>
              <a:ea typeface="メイリオ" panose="020B0604030504040204" pitchFamily="50" charset="-128"/>
              <a:cs typeface="Segoe UI" panose="020B0502040204020203" pitchFamily="34" charset="0"/>
            </a:endParaRPr>
          </a:p>
        </p:txBody>
      </p:sp>
      <p:sp>
        <p:nvSpPr>
          <p:cNvPr id="5" name="円/楕円 32"/>
          <p:cNvSpPr/>
          <p:nvPr/>
        </p:nvSpPr>
        <p:spPr>
          <a:xfrm>
            <a:off x="1071889" y="2523482"/>
            <a:ext cx="3639573" cy="294883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p>
        </p:txBody>
      </p:sp>
      <p:cxnSp>
        <p:nvCxnSpPr>
          <p:cNvPr id="6" name="直線矢印コネクタ 5"/>
          <p:cNvCxnSpPr>
            <a:endCxn id="7" idx="7"/>
          </p:cNvCxnSpPr>
          <p:nvPr/>
        </p:nvCxnSpPr>
        <p:spPr>
          <a:xfrm flipH="1">
            <a:off x="3509445" y="3158286"/>
            <a:ext cx="630034" cy="527521"/>
          </a:xfrm>
          <a:prstGeom prst="straightConnector1">
            <a:avLst/>
          </a:prstGeom>
          <a:ln w="254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7" name="円/楕円 27"/>
          <p:cNvSpPr/>
          <p:nvPr/>
        </p:nvSpPr>
        <p:spPr>
          <a:xfrm>
            <a:off x="2188026" y="3542306"/>
            <a:ext cx="1548139" cy="979884"/>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ジュニア</a:t>
            </a:r>
            <a:endParaRPr kumimoji="1" lang="en-US" altLang="ja-JP" sz="1200" dirty="0">
              <a:solidFill>
                <a:schemeClr val="tx1"/>
              </a:solidFill>
            </a:endParaRPr>
          </a:p>
          <a:p>
            <a:pPr algn="ctr"/>
            <a:r>
              <a:rPr kumimoji="1" lang="ja-JP" altLang="en-US" sz="1200" dirty="0">
                <a:solidFill>
                  <a:schemeClr val="tx1"/>
                </a:solidFill>
              </a:rPr>
              <a:t>アスリート加藤さん</a:t>
            </a:r>
          </a:p>
        </p:txBody>
      </p:sp>
      <p:sp>
        <p:nvSpPr>
          <p:cNvPr id="9" name="角丸四角形 8"/>
          <p:cNvSpPr/>
          <p:nvPr/>
        </p:nvSpPr>
        <p:spPr>
          <a:xfrm>
            <a:off x="2339890" y="2243515"/>
            <a:ext cx="1396274" cy="559934"/>
          </a:xfrm>
          <a:prstGeom prst="round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solidFill>
                <a:cs typeface="Times New Roman" panose="02020603050405020304" pitchFamily="18" charset="0"/>
              </a:rPr>
              <a:t>アントラージュ伊藤さん</a:t>
            </a:r>
          </a:p>
        </p:txBody>
      </p:sp>
      <p:sp>
        <p:nvSpPr>
          <p:cNvPr id="10" name="角丸四角形 9"/>
          <p:cNvSpPr/>
          <p:nvPr/>
        </p:nvSpPr>
        <p:spPr>
          <a:xfrm>
            <a:off x="648205" y="4632411"/>
            <a:ext cx="1396274" cy="559934"/>
          </a:xfrm>
          <a:prstGeom prst="round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solidFill>
                <a:cs typeface="Times New Roman" panose="02020603050405020304" pitchFamily="18" charset="0"/>
              </a:rPr>
              <a:t>アントラージュ高橋さん</a:t>
            </a:r>
          </a:p>
        </p:txBody>
      </p:sp>
      <p:sp>
        <p:nvSpPr>
          <p:cNvPr id="11" name="角丸四角形 10"/>
          <p:cNvSpPr/>
          <p:nvPr/>
        </p:nvSpPr>
        <p:spPr>
          <a:xfrm>
            <a:off x="450695" y="2750903"/>
            <a:ext cx="1396274" cy="559934"/>
          </a:xfrm>
          <a:prstGeom prst="round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solidFill>
                <a:cs typeface="Times New Roman" panose="02020603050405020304" pitchFamily="18" charset="0"/>
              </a:rPr>
              <a:t>アントラージュ田中さん</a:t>
            </a:r>
          </a:p>
        </p:txBody>
      </p:sp>
      <p:sp>
        <p:nvSpPr>
          <p:cNvPr id="12" name="角丸四角形 11"/>
          <p:cNvSpPr/>
          <p:nvPr/>
        </p:nvSpPr>
        <p:spPr>
          <a:xfrm>
            <a:off x="4007811" y="4632411"/>
            <a:ext cx="1396274" cy="559934"/>
          </a:xfrm>
          <a:prstGeom prst="round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solidFill>
                <a:cs typeface="Times New Roman" panose="02020603050405020304" pitchFamily="18" charset="0"/>
              </a:rPr>
              <a:t>アントラージュ佐藤さん</a:t>
            </a:r>
          </a:p>
        </p:txBody>
      </p:sp>
      <p:sp>
        <p:nvSpPr>
          <p:cNvPr id="13" name="角丸四角形 12"/>
          <p:cNvSpPr/>
          <p:nvPr/>
        </p:nvSpPr>
        <p:spPr>
          <a:xfrm>
            <a:off x="4176337" y="2750903"/>
            <a:ext cx="1396274" cy="559934"/>
          </a:xfrm>
          <a:prstGeom prst="roundRect">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solidFill>
                <a:cs typeface="Times New Roman" panose="02020603050405020304" pitchFamily="18" charset="0"/>
              </a:rPr>
              <a:t>アントラージュ荒井さん</a:t>
            </a:r>
          </a:p>
        </p:txBody>
      </p:sp>
      <p:sp>
        <p:nvSpPr>
          <p:cNvPr id="14" name="角丸四角形 13"/>
          <p:cNvSpPr/>
          <p:nvPr/>
        </p:nvSpPr>
        <p:spPr>
          <a:xfrm>
            <a:off x="2339890" y="5052362"/>
            <a:ext cx="1396274" cy="559934"/>
          </a:xfrm>
          <a:prstGeom prst="round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solidFill>
                <a:cs typeface="Times New Roman" panose="02020603050405020304" pitchFamily="18" charset="0"/>
              </a:rPr>
              <a:t>アントラージュ鈴木さん</a:t>
            </a:r>
          </a:p>
        </p:txBody>
      </p:sp>
      <p:sp>
        <p:nvSpPr>
          <p:cNvPr id="15" name="円/楕円 32"/>
          <p:cNvSpPr/>
          <p:nvPr/>
        </p:nvSpPr>
        <p:spPr>
          <a:xfrm>
            <a:off x="7503324" y="2523482"/>
            <a:ext cx="3639573" cy="294883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p>
        </p:txBody>
      </p:sp>
      <p:sp>
        <p:nvSpPr>
          <p:cNvPr id="16" name="円/楕円 27"/>
          <p:cNvSpPr/>
          <p:nvPr/>
        </p:nvSpPr>
        <p:spPr>
          <a:xfrm>
            <a:off x="8619459" y="3521894"/>
            <a:ext cx="1548139" cy="869663"/>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ジュニア</a:t>
            </a:r>
            <a:endParaRPr kumimoji="1" lang="en-US" altLang="ja-JP" sz="1200" dirty="0">
              <a:solidFill>
                <a:schemeClr val="tx1"/>
              </a:solidFill>
            </a:endParaRPr>
          </a:p>
          <a:p>
            <a:pPr algn="ctr"/>
            <a:r>
              <a:rPr kumimoji="1" lang="ja-JP" altLang="en-US" sz="1200" dirty="0">
                <a:solidFill>
                  <a:schemeClr val="tx1"/>
                </a:solidFill>
              </a:rPr>
              <a:t>アスリート井上さん</a:t>
            </a:r>
          </a:p>
        </p:txBody>
      </p:sp>
      <p:sp>
        <p:nvSpPr>
          <p:cNvPr id="17" name="角丸四角形 16"/>
          <p:cNvSpPr/>
          <p:nvPr/>
        </p:nvSpPr>
        <p:spPr>
          <a:xfrm>
            <a:off x="8771323" y="2243515"/>
            <a:ext cx="1396274" cy="559934"/>
          </a:xfrm>
          <a:prstGeom prst="round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solidFill>
                <a:cs typeface="Times New Roman" panose="02020603050405020304" pitchFamily="18" charset="0"/>
              </a:rPr>
              <a:t>アントラージュ吉田さん</a:t>
            </a:r>
          </a:p>
        </p:txBody>
      </p:sp>
      <p:sp>
        <p:nvSpPr>
          <p:cNvPr id="18" name="角丸四角形 17"/>
          <p:cNvSpPr/>
          <p:nvPr/>
        </p:nvSpPr>
        <p:spPr>
          <a:xfrm>
            <a:off x="7079639" y="4632411"/>
            <a:ext cx="1396274" cy="559934"/>
          </a:xfrm>
          <a:prstGeom prst="round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solidFill>
                <a:cs typeface="Times New Roman" panose="02020603050405020304" pitchFamily="18" charset="0"/>
              </a:rPr>
              <a:t>アントラージュ小林さん</a:t>
            </a:r>
          </a:p>
        </p:txBody>
      </p:sp>
      <p:sp>
        <p:nvSpPr>
          <p:cNvPr id="19" name="角丸四角形 18"/>
          <p:cNvSpPr/>
          <p:nvPr/>
        </p:nvSpPr>
        <p:spPr>
          <a:xfrm>
            <a:off x="6882128" y="2750903"/>
            <a:ext cx="1396274" cy="559934"/>
          </a:xfrm>
          <a:prstGeom prst="round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solidFill>
                <a:cs typeface="Times New Roman" panose="02020603050405020304" pitchFamily="18" charset="0"/>
              </a:rPr>
              <a:t>アントラージュ山田さん</a:t>
            </a:r>
          </a:p>
        </p:txBody>
      </p:sp>
      <p:sp>
        <p:nvSpPr>
          <p:cNvPr id="20" name="角丸四角形 19"/>
          <p:cNvSpPr/>
          <p:nvPr/>
        </p:nvSpPr>
        <p:spPr>
          <a:xfrm>
            <a:off x="10439244" y="4632411"/>
            <a:ext cx="1396274" cy="559934"/>
          </a:xfrm>
          <a:prstGeom prst="round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solidFill>
                <a:cs typeface="Times New Roman" panose="02020603050405020304" pitchFamily="18" charset="0"/>
              </a:rPr>
              <a:t>アントラージュ山本さん</a:t>
            </a:r>
          </a:p>
        </p:txBody>
      </p:sp>
      <p:sp>
        <p:nvSpPr>
          <p:cNvPr id="21" name="角丸四角形 20"/>
          <p:cNvSpPr/>
          <p:nvPr/>
        </p:nvSpPr>
        <p:spPr>
          <a:xfrm>
            <a:off x="10607770" y="2750903"/>
            <a:ext cx="1396274" cy="559934"/>
          </a:xfrm>
          <a:prstGeom prst="round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solidFill>
                <a:cs typeface="Times New Roman" panose="02020603050405020304" pitchFamily="18" charset="0"/>
              </a:rPr>
              <a:t>アントラージュ渡辺さん</a:t>
            </a:r>
          </a:p>
        </p:txBody>
      </p:sp>
      <p:sp>
        <p:nvSpPr>
          <p:cNvPr id="22" name="角丸四角形 21"/>
          <p:cNvSpPr/>
          <p:nvPr/>
        </p:nvSpPr>
        <p:spPr>
          <a:xfrm>
            <a:off x="8771323" y="5052362"/>
            <a:ext cx="1396274" cy="559934"/>
          </a:xfrm>
          <a:prstGeom prst="round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solidFill>
                <a:cs typeface="Times New Roman" panose="02020603050405020304" pitchFamily="18" charset="0"/>
              </a:rPr>
              <a:t>アントラージュ中村さん</a:t>
            </a:r>
          </a:p>
        </p:txBody>
      </p:sp>
      <p:cxnSp>
        <p:nvCxnSpPr>
          <p:cNvPr id="23" name="直線矢印コネクタ 22"/>
          <p:cNvCxnSpPr>
            <a:stCxn id="19" idx="1"/>
            <a:endCxn id="13" idx="3"/>
          </p:cNvCxnSpPr>
          <p:nvPr/>
        </p:nvCxnSpPr>
        <p:spPr>
          <a:xfrm flipH="1">
            <a:off x="5572611" y="3030870"/>
            <a:ext cx="1309517" cy="0"/>
          </a:xfrm>
          <a:prstGeom prst="straightConnector1">
            <a:avLst/>
          </a:prstGeom>
          <a:ln w="254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flipV="1">
            <a:off x="4885770" y="3329611"/>
            <a:ext cx="21755" cy="1302800"/>
          </a:xfrm>
          <a:prstGeom prst="straightConnector1">
            <a:avLst/>
          </a:prstGeom>
          <a:ln w="254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25" name="角丸四角形 24"/>
          <p:cNvSpPr/>
          <p:nvPr/>
        </p:nvSpPr>
        <p:spPr>
          <a:xfrm>
            <a:off x="1819553" y="2389295"/>
            <a:ext cx="1930623" cy="1070887"/>
          </a:xfrm>
          <a:prstGeom prst="roundRect">
            <a:avLst/>
          </a:prstGeom>
          <a:solidFill>
            <a:schemeClr val="bg1">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bg1"/>
                </a:solidFill>
              </a:rPr>
              <a:t>対話</a:t>
            </a:r>
            <a:r>
              <a:rPr kumimoji="1" lang="en-US" altLang="ja-JP" sz="1400" dirty="0">
                <a:solidFill>
                  <a:schemeClr val="bg1"/>
                </a:solidFill>
              </a:rPr>
              <a:t>1</a:t>
            </a:r>
            <a:endParaRPr lang="en-US" altLang="ja-JP" sz="1400" dirty="0">
              <a:solidFill>
                <a:schemeClr val="bg1"/>
              </a:solidFill>
            </a:endParaRPr>
          </a:p>
          <a:p>
            <a:pPr algn="ctr"/>
            <a:r>
              <a:rPr kumimoji="1" lang="ja-JP" altLang="en-US" sz="1400" dirty="0">
                <a:solidFill>
                  <a:schemeClr val="bg1"/>
                </a:solidFill>
              </a:rPr>
              <a:t>ジュニアアスリートとの対話</a:t>
            </a:r>
          </a:p>
        </p:txBody>
      </p:sp>
      <p:sp>
        <p:nvSpPr>
          <p:cNvPr id="26" name="角丸四角形 25"/>
          <p:cNvSpPr/>
          <p:nvPr/>
        </p:nvSpPr>
        <p:spPr>
          <a:xfrm>
            <a:off x="5044050" y="3487429"/>
            <a:ext cx="1930623" cy="1070887"/>
          </a:xfrm>
          <a:prstGeom prst="roundRect">
            <a:avLst/>
          </a:prstGeom>
          <a:solidFill>
            <a:schemeClr val="bg1">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bg1"/>
                </a:solidFill>
              </a:rPr>
              <a:t>対話</a:t>
            </a:r>
            <a:r>
              <a:rPr kumimoji="1" lang="en-US" altLang="ja-JP" sz="1400" dirty="0">
                <a:solidFill>
                  <a:schemeClr val="bg1"/>
                </a:solidFill>
              </a:rPr>
              <a:t>2</a:t>
            </a:r>
            <a:endParaRPr lang="en-US" altLang="ja-JP" sz="1400" dirty="0">
              <a:solidFill>
                <a:schemeClr val="bg1"/>
              </a:solidFill>
            </a:endParaRPr>
          </a:p>
          <a:p>
            <a:pPr algn="ctr"/>
            <a:r>
              <a:rPr kumimoji="1" lang="ja-JP" altLang="en-US" sz="1400" dirty="0">
                <a:solidFill>
                  <a:schemeClr val="bg1"/>
                </a:solidFill>
              </a:rPr>
              <a:t>そのジュニアアスリートのアントラージュとの対話</a:t>
            </a:r>
          </a:p>
        </p:txBody>
      </p:sp>
      <p:sp>
        <p:nvSpPr>
          <p:cNvPr id="27" name="角丸四角形 26"/>
          <p:cNvSpPr/>
          <p:nvPr/>
        </p:nvSpPr>
        <p:spPr>
          <a:xfrm>
            <a:off x="5262057" y="1579775"/>
            <a:ext cx="1930623" cy="1070887"/>
          </a:xfrm>
          <a:prstGeom prst="roundRect">
            <a:avLst/>
          </a:prstGeom>
          <a:solidFill>
            <a:schemeClr val="bg1">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bg1"/>
                </a:solidFill>
              </a:rPr>
              <a:t>対話</a:t>
            </a:r>
            <a:r>
              <a:rPr kumimoji="1" lang="en-US" altLang="ja-JP" sz="1400" dirty="0">
                <a:solidFill>
                  <a:schemeClr val="bg1"/>
                </a:solidFill>
              </a:rPr>
              <a:t>3</a:t>
            </a:r>
            <a:endParaRPr lang="en-US" altLang="ja-JP" sz="1400" dirty="0">
              <a:solidFill>
                <a:schemeClr val="bg1"/>
              </a:solidFill>
            </a:endParaRPr>
          </a:p>
          <a:p>
            <a:pPr algn="ctr"/>
            <a:r>
              <a:rPr kumimoji="1" lang="ja-JP" altLang="en-US" sz="1400" dirty="0">
                <a:solidFill>
                  <a:schemeClr val="bg1"/>
                </a:solidFill>
              </a:rPr>
              <a:t>他のジュニアアスリートのアントラージュとの対話</a:t>
            </a:r>
          </a:p>
        </p:txBody>
      </p:sp>
      <p:pic>
        <p:nvPicPr>
          <p:cNvPr id="28" name="Picture 2" descr="円陣を組む人たちのイラスト"/>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8078" y="5484278"/>
            <a:ext cx="1943925" cy="1350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11768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450094" y="783771"/>
            <a:ext cx="8229600" cy="4525963"/>
          </a:xfrm>
        </p:spPr>
        <p:txBody>
          <a:bodyPr/>
          <a:lstStyle/>
          <a:p>
            <a:pPr marL="0" indent="0">
              <a:lnSpc>
                <a:spcPct val="150000"/>
              </a:lnSpc>
              <a:buNone/>
            </a:pPr>
            <a:r>
              <a:rPr lang="en-US" altLang="ja-JP" sz="2800" kern="100" dirty="0"/>
              <a:t>(1) </a:t>
            </a:r>
            <a:r>
              <a:rPr lang="ja-JP" altLang="en-US" sz="2800" kern="100" dirty="0"/>
              <a:t>コーチの機能・役割</a:t>
            </a:r>
          </a:p>
          <a:p>
            <a:pPr marL="0" indent="0">
              <a:lnSpc>
                <a:spcPct val="150000"/>
              </a:lnSpc>
              <a:buNone/>
            </a:pPr>
            <a:r>
              <a:rPr lang="en-US" altLang="ja-JP" sz="2800" kern="100" dirty="0"/>
              <a:t>(2) </a:t>
            </a:r>
            <a:r>
              <a:rPr lang="ja-JP" altLang="en-US" sz="2800" kern="100" dirty="0"/>
              <a:t>コーチの知識とスキル</a:t>
            </a:r>
          </a:p>
          <a:p>
            <a:pPr marL="0" indent="0">
              <a:lnSpc>
                <a:spcPct val="150000"/>
              </a:lnSpc>
              <a:buNone/>
            </a:pPr>
            <a:r>
              <a:rPr lang="en-US" altLang="ja-JP" sz="2800" kern="100" dirty="0"/>
              <a:t>(3) </a:t>
            </a:r>
            <a:r>
              <a:rPr lang="ja-JP" altLang="en-US" sz="2800" kern="100" dirty="0"/>
              <a:t>コーチングによって導く結果</a:t>
            </a:r>
          </a:p>
          <a:p>
            <a:pPr marL="0" indent="0">
              <a:lnSpc>
                <a:spcPct val="150000"/>
              </a:lnSpc>
              <a:buNone/>
            </a:pPr>
            <a:r>
              <a:rPr lang="en-US" altLang="ja-JP" sz="2800" kern="100" dirty="0"/>
              <a:t>(4) </a:t>
            </a:r>
            <a:r>
              <a:rPr lang="ja-JP" altLang="en-US" sz="2800" kern="100" dirty="0"/>
              <a:t>おわりに</a:t>
            </a:r>
          </a:p>
        </p:txBody>
      </p:sp>
      <p:sp>
        <p:nvSpPr>
          <p:cNvPr id="4" name="Rectangle 20">
            <a:extLst>
              <a:ext uri="{FF2B5EF4-FFF2-40B4-BE49-F238E27FC236}">
                <a16:creationId xmlns:a16="http://schemas.microsoft.com/office/drawing/2014/main" id="{BF6E7848-ECD3-48D1-A380-58B56CFF2ABD}"/>
              </a:ext>
            </a:extLst>
          </p:cNvPr>
          <p:cNvSpPr>
            <a:spLocks noChangeArrowheads="1"/>
          </p:cNvSpPr>
          <p:nvPr/>
        </p:nvSpPr>
        <p:spPr bwMode="auto">
          <a:xfrm>
            <a:off x="-14212" y="-4931"/>
            <a:ext cx="9158212" cy="523220"/>
          </a:xfrm>
          <a:prstGeom prst="rect">
            <a:avLst/>
          </a:prstGeom>
          <a:solidFill>
            <a:srgbClr val="FF9900">
              <a:alpha val="50196"/>
            </a:srgbClr>
          </a:solidFill>
          <a:ln w="19050">
            <a:noFill/>
            <a:miter lim="800000"/>
            <a:headEnd/>
            <a:tailEnd/>
          </a:ln>
        </p:spPr>
        <p:txBody>
          <a:bodyPr wrap="square">
            <a:spAutoFit/>
          </a:bodyPr>
          <a:lstStyle/>
          <a:p>
            <a:r>
              <a:rPr lang="en-US" altLang="ja-JP" sz="2800" dirty="0">
                <a:latin typeface="Segoe UI" panose="020B0502040204020203" pitchFamily="34" charset="0"/>
                <a:ea typeface="メイリオ" panose="020B0604030504040204" pitchFamily="50" charset="-128"/>
                <a:cs typeface="Segoe UI" panose="020B0502040204020203" pitchFamily="34" charset="0"/>
              </a:rPr>
              <a:t>1-3</a:t>
            </a:r>
            <a:r>
              <a:rPr lang="ja-JP" altLang="en-US" sz="2800" dirty="0">
                <a:latin typeface="Segoe UI" panose="020B0502040204020203" pitchFamily="34" charset="0"/>
                <a:ea typeface="メイリオ" panose="020B0604030504040204" pitchFamily="50" charset="-128"/>
                <a:cs typeface="Segoe UI" panose="020B0502040204020203" pitchFamily="34" charset="0"/>
              </a:rPr>
              <a:t>　コーチに求められるもの</a:t>
            </a:r>
          </a:p>
        </p:txBody>
      </p:sp>
    </p:spTree>
    <p:extLst>
      <p:ext uri="{BB962C8B-B14F-4D97-AF65-F5344CB8AC3E}">
        <p14:creationId xmlns:p14="http://schemas.microsoft.com/office/powerpoint/2010/main" val="38595233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japan-sports.or.jp/Portals/0/data/ikusei/doc/curriculum/01.model_core_skill_zu.jpg?1163112495456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69" y="737696"/>
            <a:ext cx="7544850" cy="565863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0">
            <a:extLst>
              <a:ext uri="{FF2B5EF4-FFF2-40B4-BE49-F238E27FC236}">
                <a16:creationId xmlns:a16="http://schemas.microsoft.com/office/drawing/2014/main" id="{BF6E7848-ECD3-48D1-A380-58B56CFF2ABD}"/>
              </a:ext>
            </a:extLst>
          </p:cNvPr>
          <p:cNvSpPr>
            <a:spLocks noChangeArrowheads="1"/>
          </p:cNvSpPr>
          <p:nvPr/>
        </p:nvSpPr>
        <p:spPr bwMode="auto">
          <a:xfrm>
            <a:off x="-14212" y="-4931"/>
            <a:ext cx="9158212" cy="523220"/>
          </a:xfrm>
          <a:prstGeom prst="rect">
            <a:avLst/>
          </a:prstGeom>
          <a:solidFill>
            <a:srgbClr val="FF9900">
              <a:alpha val="50196"/>
            </a:srgbClr>
          </a:solidFill>
          <a:ln w="19050">
            <a:noFill/>
            <a:miter lim="800000"/>
            <a:headEnd/>
            <a:tailEnd/>
          </a:ln>
        </p:spPr>
        <p:txBody>
          <a:bodyPr wrap="square">
            <a:spAutoFit/>
          </a:bodyPr>
          <a:lstStyle/>
          <a:p>
            <a:r>
              <a:rPr lang="en-US" altLang="ja-JP" sz="2800" dirty="0">
                <a:latin typeface="Segoe UI" panose="020B0502040204020203" pitchFamily="34" charset="0"/>
                <a:ea typeface="メイリオ" panose="020B0604030504040204" pitchFamily="50" charset="-128"/>
                <a:cs typeface="Segoe UI" panose="020B0502040204020203" pitchFamily="34" charset="0"/>
              </a:rPr>
              <a:t>1-3</a:t>
            </a:r>
            <a:r>
              <a:rPr lang="ja-JP" altLang="en-US" sz="2800" dirty="0">
                <a:latin typeface="Segoe UI" panose="020B0502040204020203" pitchFamily="34" charset="0"/>
                <a:ea typeface="メイリオ" panose="020B0604030504040204" pitchFamily="50" charset="-128"/>
                <a:cs typeface="Segoe UI" panose="020B0502040204020203" pitchFamily="34" charset="0"/>
              </a:rPr>
              <a:t>　コーチに求められるもの</a:t>
            </a:r>
          </a:p>
        </p:txBody>
      </p:sp>
      <p:sp>
        <p:nvSpPr>
          <p:cNvPr id="5" name="テキスト ボックス 4"/>
          <p:cNvSpPr txBox="1"/>
          <p:nvPr/>
        </p:nvSpPr>
        <p:spPr>
          <a:xfrm>
            <a:off x="6433457" y="6678386"/>
            <a:ext cx="184731" cy="461665"/>
          </a:xfrm>
          <a:prstGeom prst="rect">
            <a:avLst/>
          </a:prstGeom>
          <a:noFill/>
        </p:spPr>
        <p:txBody>
          <a:bodyPr wrap="none" rtlCol="0">
            <a:spAutoFit/>
          </a:bodyPr>
          <a:lstStyle/>
          <a:p>
            <a:endParaRPr kumimoji="1" lang="ja-JP" altLang="en-US" dirty="0"/>
          </a:p>
        </p:txBody>
      </p:sp>
      <p:sp>
        <p:nvSpPr>
          <p:cNvPr id="7" name="テキスト ボックス 6"/>
          <p:cNvSpPr txBox="1"/>
          <p:nvPr/>
        </p:nvSpPr>
        <p:spPr>
          <a:xfrm>
            <a:off x="6034341" y="6447553"/>
            <a:ext cx="3223959" cy="461665"/>
          </a:xfrm>
          <a:prstGeom prst="rect">
            <a:avLst/>
          </a:prstGeom>
          <a:noFill/>
        </p:spPr>
        <p:txBody>
          <a:bodyPr wrap="none" rtlCol="0">
            <a:spAutoFit/>
          </a:bodyPr>
          <a:lstStyle/>
          <a:p>
            <a:pPr algn="r"/>
            <a:r>
              <a:rPr kumimoji="1" lang="en-US" altLang="ja-JP" dirty="0">
                <a:latin typeface="+mn-lt"/>
                <a:ea typeface="+mn-ea"/>
              </a:rPr>
              <a:t>(</a:t>
            </a:r>
            <a:r>
              <a:rPr kumimoji="1" lang="ja-JP" altLang="en-US" dirty="0">
                <a:latin typeface="+mn-lt"/>
                <a:ea typeface="+mn-ea"/>
              </a:rPr>
              <a:t>日本スポーツ協会</a:t>
            </a:r>
            <a:r>
              <a:rPr kumimoji="1" lang="en-US" altLang="ja-JP" dirty="0">
                <a:latin typeface="+mn-lt"/>
                <a:ea typeface="+mn-ea"/>
              </a:rPr>
              <a:t>HP)</a:t>
            </a:r>
            <a:endParaRPr kumimoji="1" lang="ja-JP" altLang="en-US" dirty="0">
              <a:latin typeface="+mn-lt"/>
              <a:ea typeface="+mn-ea"/>
            </a:endParaRPr>
          </a:p>
        </p:txBody>
      </p:sp>
    </p:spTree>
    <p:extLst>
      <p:ext uri="{BB962C8B-B14F-4D97-AF65-F5344CB8AC3E}">
        <p14:creationId xmlns:p14="http://schemas.microsoft.com/office/powerpoint/2010/main" val="1390694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0">
            <a:extLst>
              <a:ext uri="{FF2B5EF4-FFF2-40B4-BE49-F238E27FC236}">
                <a16:creationId xmlns:a16="http://schemas.microsoft.com/office/drawing/2014/main" id="{BF6E7848-ECD3-48D1-A380-58B56CFF2ABD}"/>
              </a:ext>
            </a:extLst>
          </p:cNvPr>
          <p:cNvSpPr>
            <a:spLocks noChangeArrowheads="1"/>
          </p:cNvSpPr>
          <p:nvPr/>
        </p:nvSpPr>
        <p:spPr bwMode="auto">
          <a:xfrm>
            <a:off x="-14212" y="-4931"/>
            <a:ext cx="9158212" cy="523220"/>
          </a:xfrm>
          <a:prstGeom prst="rect">
            <a:avLst/>
          </a:prstGeom>
          <a:solidFill>
            <a:srgbClr val="FF9900">
              <a:alpha val="50196"/>
            </a:srgbClr>
          </a:solidFill>
          <a:ln w="19050">
            <a:noFill/>
            <a:miter lim="800000"/>
            <a:headEnd/>
            <a:tailEnd/>
          </a:ln>
        </p:spPr>
        <p:txBody>
          <a:bodyPr wrap="square">
            <a:spAutoFit/>
          </a:bodyPr>
          <a:lstStyle/>
          <a:p>
            <a:r>
              <a:rPr lang="en-US" altLang="ja-JP" sz="2800" dirty="0">
                <a:latin typeface="Segoe UI" panose="020B0502040204020203" pitchFamily="34" charset="0"/>
                <a:ea typeface="メイリオ" panose="020B0604030504040204" pitchFamily="50" charset="-128"/>
                <a:cs typeface="Segoe UI" panose="020B0502040204020203" pitchFamily="34" charset="0"/>
              </a:rPr>
              <a:t>(1) </a:t>
            </a:r>
            <a:r>
              <a:rPr lang="ja-JP" altLang="en-US" sz="2800" dirty="0">
                <a:latin typeface="Segoe UI" panose="020B0502040204020203" pitchFamily="34" charset="0"/>
                <a:ea typeface="メイリオ" panose="020B0604030504040204" pitchFamily="50" charset="-128"/>
                <a:cs typeface="Segoe UI" panose="020B0502040204020203" pitchFamily="34" charset="0"/>
              </a:rPr>
              <a:t>コーチの機能・役割</a:t>
            </a:r>
          </a:p>
        </p:txBody>
      </p:sp>
      <p:sp>
        <p:nvSpPr>
          <p:cNvPr id="7" name="正方形/長方形 6">
            <a:extLst>
              <a:ext uri="{FF2B5EF4-FFF2-40B4-BE49-F238E27FC236}">
                <a16:creationId xmlns:a16="http://schemas.microsoft.com/office/drawing/2014/main" id="{8F572979-5A02-4D18-BEC6-460027E91465}"/>
              </a:ext>
            </a:extLst>
          </p:cNvPr>
          <p:cNvSpPr/>
          <p:nvPr/>
        </p:nvSpPr>
        <p:spPr>
          <a:xfrm>
            <a:off x="0" y="634260"/>
            <a:ext cx="9073554" cy="6124754"/>
          </a:xfrm>
          <a:prstGeom prst="rect">
            <a:avLst/>
          </a:prstGeom>
          <a:solidFill>
            <a:srgbClr val="003300"/>
          </a:solidFill>
        </p:spPr>
        <p:txBody>
          <a:bodyPr wrap="square">
            <a:spAutoFit/>
          </a:bodyPr>
          <a:lstStyle/>
          <a:p>
            <a:pPr marL="457200" indent="-457200">
              <a:lnSpc>
                <a:spcPct val="200000"/>
              </a:lnSpc>
              <a:buFont typeface="Wingdings" panose="05000000000000000000" pitchFamily="2" charset="2"/>
              <a:buChar char="l"/>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コーチが果たすべき機能は、</a:t>
            </a:r>
            <a:r>
              <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6</a:t>
            </a:r>
            <a:r>
              <a:rPr lang="ja-JP" altLang="en-US" sz="2800" dirty="0" err="1">
                <a:solidFill>
                  <a:schemeClr val="bg1"/>
                </a:solidFill>
                <a:latin typeface="Segoe UI" panose="020B0502040204020203" pitchFamily="34" charset="0"/>
                <a:ea typeface="メイリオ" panose="020B0604030504040204" pitchFamily="50" charset="-128"/>
                <a:cs typeface="Segoe UI" panose="020B0502040204020203" pitchFamily="34" charset="0"/>
              </a:rPr>
              <a:t>つに</a:t>
            </a: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集約される</a:t>
            </a:r>
            <a:endPar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endParaRPr>
          </a:p>
          <a:p>
            <a:pPr>
              <a:lnSpc>
                <a:spcPct val="200000"/>
              </a:lnSpc>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①</a:t>
            </a:r>
            <a:r>
              <a:rPr lang="ja-JP" altLang="en-US" sz="2800" dirty="0">
                <a:solidFill>
                  <a:srgbClr val="FFFF00"/>
                </a:solidFill>
                <a:latin typeface="Segoe UI" panose="020B0502040204020203" pitchFamily="34" charset="0"/>
                <a:ea typeface="メイリオ" panose="020B0604030504040204" pitchFamily="50" charset="-128"/>
                <a:cs typeface="Segoe UI" panose="020B0502040204020203" pitchFamily="34" charset="0"/>
              </a:rPr>
              <a:t>ビジョンと戦略の決定</a:t>
            </a:r>
            <a:endParaRPr lang="en-US" altLang="ja-JP" sz="2800" dirty="0">
              <a:solidFill>
                <a:srgbClr val="FFFF00"/>
              </a:solidFill>
              <a:latin typeface="Segoe UI" panose="020B0502040204020203" pitchFamily="34" charset="0"/>
              <a:ea typeface="メイリオ" panose="020B0604030504040204" pitchFamily="50" charset="-128"/>
              <a:cs typeface="Segoe UI" panose="020B0502040204020203" pitchFamily="34" charset="0"/>
            </a:endParaRPr>
          </a:p>
          <a:p>
            <a:pPr>
              <a:lnSpc>
                <a:spcPct val="200000"/>
              </a:lnSpc>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　対象者とコミュニケーションを取る</a:t>
            </a:r>
            <a:endPar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endParaRPr>
          </a:p>
          <a:p>
            <a:pPr>
              <a:lnSpc>
                <a:spcPct val="200000"/>
              </a:lnSpc>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　お互いに納得できるビジョンを設定する</a:t>
            </a:r>
            <a:endPar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endParaRPr>
          </a:p>
          <a:p>
            <a:pPr>
              <a:lnSpc>
                <a:spcPct val="200000"/>
              </a:lnSpc>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②</a:t>
            </a:r>
            <a:r>
              <a:rPr lang="ja-JP" altLang="en-US" sz="2800" dirty="0">
                <a:solidFill>
                  <a:srgbClr val="FFFF00"/>
                </a:solidFill>
                <a:latin typeface="Segoe UI" panose="020B0502040204020203" pitchFamily="34" charset="0"/>
                <a:ea typeface="メイリオ" panose="020B0604030504040204" pitchFamily="50" charset="-128"/>
                <a:cs typeface="Segoe UI" panose="020B0502040204020203" pitchFamily="34" charset="0"/>
              </a:rPr>
              <a:t>環境整備</a:t>
            </a:r>
            <a:endParaRPr lang="en-US" altLang="ja-JP" sz="2800" dirty="0">
              <a:solidFill>
                <a:srgbClr val="FFFF00"/>
              </a:solidFill>
              <a:latin typeface="Segoe UI" panose="020B0502040204020203" pitchFamily="34" charset="0"/>
              <a:ea typeface="メイリオ" panose="020B0604030504040204" pitchFamily="50" charset="-128"/>
              <a:cs typeface="Segoe UI" panose="020B0502040204020203" pitchFamily="34" charset="0"/>
            </a:endParaRPr>
          </a:p>
          <a:p>
            <a:pPr>
              <a:lnSpc>
                <a:spcPct val="200000"/>
              </a:lnSpc>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　ハードウェアとソフトウェアの両面から</a:t>
            </a:r>
            <a:endPar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endParaRPr>
          </a:p>
          <a:p>
            <a:pPr>
              <a:lnSpc>
                <a:spcPct val="200000"/>
              </a:lnSpc>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　</a:t>
            </a:r>
            <a:r>
              <a:rPr lang="ja-JP" altLang="en-US" sz="2800" dirty="0">
                <a:solidFill>
                  <a:srgbClr val="FFFF00"/>
                </a:solidFill>
                <a:latin typeface="Segoe UI" panose="020B0502040204020203" pitchFamily="34" charset="0"/>
                <a:ea typeface="メイリオ" panose="020B0604030504040204" pitchFamily="50" charset="-128"/>
                <a:cs typeface="Segoe UI" panose="020B0502040204020203" pitchFamily="34" charset="0"/>
              </a:rPr>
              <a:t>安全確保</a:t>
            </a: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が最優先課題</a:t>
            </a:r>
            <a:endPar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endParaRPr>
          </a:p>
        </p:txBody>
      </p:sp>
      <p:pic>
        <p:nvPicPr>
          <p:cNvPr id="38914" name="Picture 2" descr="戦略・策略のイラスト（男性）"/>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4347" y="1419287"/>
            <a:ext cx="2261054" cy="2131044"/>
          </a:xfrm>
          <a:prstGeom prst="rect">
            <a:avLst/>
          </a:prstGeom>
          <a:noFill/>
          <a:extLst>
            <a:ext uri="{909E8E84-426E-40DD-AFC4-6F175D3DCCD1}">
              <a14:hiddenFill xmlns:a14="http://schemas.microsoft.com/office/drawing/2010/main">
                <a:solidFill>
                  <a:srgbClr val="FFFFFF"/>
                </a:solidFill>
              </a14:hiddenFill>
            </a:ext>
          </a:extLst>
        </p:spPr>
      </p:pic>
      <p:pic>
        <p:nvPicPr>
          <p:cNvPr id="38916" name="Picture 4" descr="緑のおばさんのイラスト（私服）"/>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0533" y="3883294"/>
            <a:ext cx="1754868" cy="1804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89840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0">
            <a:extLst>
              <a:ext uri="{FF2B5EF4-FFF2-40B4-BE49-F238E27FC236}">
                <a16:creationId xmlns:a16="http://schemas.microsoft.com/office/drawing/2014/main" id="{BF6E7848-ECD3-48D1-A380-58B56CFF2ABD}"/>
              </a:ext>
            </a:extLst>
          </p:cNvPr>
          <p:cNvSpPr>
            <a:spLocks noChangeArrowheads="1"/>
          </p:cNvSpPr>
          <p:nvPr/>
        </p:nvSpPr>
        <p:spPr bwMode="auto">
          <a:xfrm>
            <a:off x="-14212" y="-4931"/>
            <a:ext cx="9158212" cy="523220"/>
          </a:xfrm>
          <a:prstGeom prst="rect">
            <a:avLst/>
          </a:prstGeom>
          <a:solidFill>
            <a:srgbClr val="FF9900">
              <a:alpha val="50196"/>
            </a:srgbClr>
          </a:solidFill>
          <a:ln w="19050">
            <a:noFill/>
            <a:miter lim="800000"/>
            <a:headEnd/>
            <a:tailEnd/>
          </a:ln>
        </p:spPr>
        <p:txBody>
          <a:bodyPr wrap="square">
            <a:spAutoFit/>
          </a:bodyPr>
          <a:lstStyle/>
          <a:p>
            <a:r>
              <a:rPr lang="en-US" altLang="ja-JP" sz="2800" dirty="0">
                <a:latin typeface="Segoe UI" panose="020B0502040204020203" pitchFamily="34" charset="0"/>
                <a:ea typeface="メイリオ" panose="020B0604030504040204" pitchFamily="50" charset="-128"/>
                <a:cs typeface="Segoe UI" panose="020B0502040204020203" pitchFamily="34" charset="0"/>
              </a:rPr>
              <a:t>(1) </a:t>
            </a:r>
            <a:r>
              <a:rPr lang="ja-JP" altLang="en-US" sz="2800" dirty="0">
                <a:latin typeface="Segoe UI" panose="020B0502040204020203" pitchFamily="34" charset="0"/>
                <a:ea typeface="メイリオ" panose="020B0604030504040204" pitchFamily="50" charset="-128"/>
                <a:cs typeface="Segoe UI" panose="020B0502040204020203" pitchFamily="34" charset="0"/>
              </a:rPr>
              <a:t>コーチの機能・役割</a:t>
            </a:r>
          </a:p>
        </p:txBody>
      </p:sp>
      <p:sp>
        <p:nvSpPr>
          <p:cNvPr id="7" name="正方形/長方形 6">
            <a:extLst>
              <a:ext uri="{FF2B5EF4-FFF2-40B4-BE49-F238E27FC236}">
                <a16:creationId xmlns:a16="http://schemas.microsoft.com/office/drawing/2014/main" id="{8F572979-5A02-4D18-BEC6-460027E91465}"/>
              </a:ext>
            </a:extLst>
          </p:cNvPr>
          <p:cNvSpPr/>
          <p:nvPr/>
        </p:nvSpPr>
        <p:spPr>
          <a:xfrm>
            <a:off x="81645" y="634260"/>
            <a:ext cx="9073554" cy="5262979"/>
          </a:xfrm>
          <a:prstGeom prst="rect">
            <a:avLst/>
          </a:prstGeom>
          <a:solidFill>
            <a:srgbClr val="003300"/>
          </a:solidFill>
        </p:spPr>
        <p:txBody>
          <a:bodyPr wrap="square">
            <a:spAutoFit/>
          </a:bodyPr>
          <a:lstStyle/>
          <a:p>
            <a:pPr>
              <a:lnSpc>
                <a:spcPct val="200000"/>
              </a:lnSpc>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③</a:t>
            </a:r>
            <a:r>
              <a:rPr lang="ja-JP" altLang="en-US" sz="2800" dirty="0">
                <a:solidFill>
                  <a:srgbClr val="FFFF00"/>
                </a:solidFill>
                <a:latin typeface="Segoe UI" panose="020B0502040204020203" pitchFamily="34" charset="0"/>
                <a:ea typeface="メイリオ" panose="020B0604030504040204" pitchFamily="50" charset="-128"/>
                <a:cs typeface="Segoe UI" panose="020B0502040204020203" pitchFamily="34" charset="0"/>
              </a:rPr>
              <a:t>人間関係の構築</a:t>
            </a:r>
            <a:endParaRPr lang="en-US" altLang="ja-JP" sz="2800" dirty="0">
              <a:solidFill>
                <a:srgbClr val="FFFF00"/>
              </a:solidFill>
              <a:latin typeface="Segoe UI" panose="020B0502040204020203" pitchFamily="34" charset="0"/>
              <a:ea typeface="メイリオ" panose="020B0604030504040204" pitchFamily="50" charset="-128"/>
              <a:cs typeface="Segoe UI" panose="020B0502040204020203" pitchFamily="34" charset="0"/>
            </a:endParaRPr>
          </a:p>
          <a:p>
            <a:pPr>
              <a:lnSpc>
                <a:spcPct val="200000"/>
              </a:lnSpc>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　コーチとアスリートとの関係性</a:t>
            </a:r>
            <a:endPar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endParaRPr>
          </a:p>
          <a:p>
            <a:pPr>
              <a:lnSpc>
                <a:spcPct val="200000"/>
              </a:lnSpc>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　</a:t>
            </a:r>
            <a:r>
              <a:rPr lang="ja-JP" altLang="en-US" sz="2800" dirty="0">
                <a:solidFill>
                  <a:srgbClr val="FFFF00"/>
                </a:solidFill>
                <a:latin typeface="Segoe UI" panose="020B0502040204020203" pitchFamily="34" charset="0"/>
                <a:ea typeface="メイリオ" panose="020B0604030504040204" pitchFamily="50" charset="-128"/>
                <a:cs typeface="Segoe UI" panose="020B0502040204020203" pitchFamily="34" charset="0"/>
              </a:rPr>
              <a:t>パワーハラスメント</a:t>
            </a: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 </a:t>
            </a:r>
            <a:r>
              <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a:t>
            </a: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指示的・制御的な言動</a:t>
            </a:r>
            <a:r>
              <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 </a:t>
            </a: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に注意</a:t>
            </a:r>
            <a:endPar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endParaRPr>
          </a:p>
          <a:p>
            <a:pPr>
              <a:lnSpc>
                <a:spcPct val="200000"/>
              </a:lnSpc>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④</a:t>
            </a:r>
            <a:r>
              <a:rPr lang="ja-JP" altLang="en-US" sz="2800" dirty="0">
                <a:solidFill>
                  <a:srgbClr val="FFFF00"/>
                </a:solidFill>
                <a:latin typeface="Segoe UI" panose="020B0502040204020203" pitchFamily="34" charset="0"/>
                <a:ea typeface="メイリオ" panose="020B0604030504040204" pitchFamily="50" charset="-128"/>
                <a:cs typeface="Segoe UI" panose="020B0502040204020203" pitchFamily="34" charset="0"/>
              </a:rPr>
              <a:t>練習の実施と大会の準備</a:t>
            </a:r>
            <a:endParaRPr lang="en-US" altLang="ja-JP" sz="2800" dirty="0">
              <a:solidFill>
                <a:srgbClr val="FFFF00"/>
              </a:solidFill>
              <a:latin typeface="Segoe UI" panose="020B0502040204020203" pitchFamily="34" charset="0"/>
              <a:ea typeface="メイリオ" panose="020B0604030504040204" pitchFamily="50" charset="-128"/>
              <a:cs typeface="Segoe UI" panose="020B0502040204020203" pitchFamily="34" charset="0"/>
            </a:endParaRPr>
          </a:p>
          <a:p>
            <a:pPr>
              <a:lnSpc>
                <a:spcPct val="200000"/>
              </a:lnSpc>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　スポーツ科学の知識を活かす</a:t>
            </a:r>
            <a:endPar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endParaRPr>
          </a:p>
          <a:p>
            <a:pPr>
              <a:lnSpc>
                <a:spcPct val="200000"/>
              </a:lnSpc>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　ジュニア期は、発育発達に関する科学的指導が必須</a:t>
            </a:r>
            <a:endPar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endParaRPr>
          </a:p>
        </p:txBody>
      </p:sp>
      <p:pic>
        <p:nvPicPr>
          <p:cNvPr id="40962" name="Picture 2" descr="怒る男性の上司のイラスト（激怒）"/>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552417" y="0"/>
            <a:ext cx="2502122" cy="2351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6775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0">
            <a:extLst>
              <a:ext uri="{FF2B5EF4-FFF2-40B4-BE49-F238E27FC236}">
                <a16:creationId xmlns:a16="http://schemas.microsoft.com/office/drawing/2014/main" id="{BF6E7848-ECD3-48D1-A380-58B56CFF2ABD}"/>
              </a:ext>
            </a:extLst>
          </p:cNvPr>
          <p:cNvSpPr>
            <a:spLocks noChangeArrowheads="1"/>
          </p:cNvSpPr>
          <p:nvPr/>
        </p:nvSpPr>
        <p:spPr bwMode="auto">
          <a:xfrm>
            <a:off x="-14212" y="-4931"/>
            <a:ext cx="9158212" cy="523220"/>
          </a:xfrm>
          <a:prstGeom prst="rect">
            <a:avLst/>
          </a:prstGeom>
          <a:solidFill>
            <a:srgbClr val="FF9900">
              <a:alpha val="50196"/>
            </a:srgbClr>
          </a:solidFill>
          <a:ln w="19050">
            <a:noFill/>
            <a:miter lim="800000"/>
            <a:headEnd/>
            <a:tailEnd/>
          </a:ln>
        </p:spPr>
        <p:txBody>
          <a:bodyPr wrap="square">
            <a:spAutoFit/>
          </a:bodyPr>
          <a:lstStyle/>
          <a:p>
            <a:r>
              <a:rPr lang="en-US" altLang="ja-JP" sz="2800" dirty="0">
                <a:latin typeface="Segoe UI" panose="020B0502040204020203" pitchFamily="34" charset="0"/>
                <a:ea typeface="メイリオ" panose="020B0604030504040204" pitchFamily="50" charset="-128"/>
                <a:cs typeface="Segoe UI" panose="020B0502040204020203" pitchFamily="34" charset="0"/>
              </a:rPr>
              <a:t>(1) </a:t>
            </a:r>
            <a:r>
              <a:rPr lang="ja-JP" altLang="en-US" sz="2800" dirty="0">
                <a:latin typeface="Segoe UI" panose="020B0502040204020203" pitchFamily="34" charset="0"/>
                <a:ea typeface="メイリオ" panose="020B0604030504040204" pitchFamily="50" charset="-128"/>
                <a:cs typeface="Segoe UI" panose="020B0502040204020203" pitchFamily="34" charset="0"/>
              </a:rPr>
              <a:t>コーチの機能・役割</a:t>
            </a:r>
          </a:p>
        </p:txBody>
      </p:sp>
      <p:sp>
        <p:nvSpPr>
          <p:cNvPr id="7" name="正方形/長方形 6">
            <a:extLst>
              <a:ext uri="{FF2B5EF4-FFF2-40B4-BE49-F238E27FC236}">
                <a16:creationId xmlns:a16="http://schemas.microsoft.com/office/drawing/2014/main" id="{8F572979-5A02-4D18-BEC6-460027E91465}"/>
              </a:ext>
            </a:extLst>
          </p:cNvPr>
          <p:cNvSpPr/>
          <p:nvPr/>
        </p:nvSpPr>
        <p:spPr>
          <a:xfrm>
            <a:off x="0" y="634260"/>
            <a:ext cx="9073554" cy="5262979"/>
          </a:xfrm>
          <a:prstGeom prst="rect">
            <a:avLst/>
          </a:prstGeom>
          <a:solidFill>
            <a:srgbClr val="003300"/>
          </a:solidFill>
        </p:spPr>
        <p:txBody>
          <a:bodyPr wrap="square">
            <a:spAutoFit/>
          </a:bodyPr>
          <a:lstStyle/>
          <a:p>
            <a:pPr>
              <a:lnSpc>
                <a:spcPct val="200000"/>
              </a:lnSpc>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⑤</a:t>
            </a:r>
            <a:r>
              <a:rPr lang="ja-JP" altLang="en-US" sz="2800" dirty="0">
                <a:solidFill>
                  <a:srgbClr val="FFFF00"/>
                </a:solidFill>
                <a:latin typeface="Segoe UI" panose="020B0502040204020203" pitchFamily="34" charset="0"/>
                <a:ea typeface="メイリオ" panose="020B0604030504040204" pitchFamily="50" charset="-128"/>
                <a:cs typeface="Segoe UI" panose="020B0502040204020203" pitchFamily="34" charset="0"/>
              </a:rPr>
              <a:t>現場の理解と対応</a:t>
            </a:r>
            <a:endParaRPr lang="en-US" altLang="ja-JP" sz="2800" dirty="0">
              <a:solidFill>
                <a:srgbClr val="FFFF00"/>
              </a:solidFill>
              <a:latin typeface="Segoe UI" panose="020B0502040204020203" pitchFamily="34" charset="0"/>
              <a:ea typeface="メイリオ" panose="020B0604030504040204" pitchFamily="50" charset="-128"/>
              <a:cs typeface="Segoe UI" panose="020B0502040204020203" pitchFamily="34" charset="0"/>
            </a:endParaRPr>
          </a:p>
          <a:p>
            <a:pPr>
              <a:lnSpc>
                <a:spcPct val="200000"/>
              </a:lnSpc>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　効果的なコーチングは文脈によって異なる</a:t>
            </a:r>
            <a:endPar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endParaRPr>
          </a:p>
          <a:p>
            <a:pPr>
              <a:lnSpc>
                <a:spcPct val="200000"/>
              </a:lnSpc>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　情報収集と多角的な分析が必要</a:t>
            </a:r>
            <a:endPar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endParaRPr>
          </a:p>
          <a:p>
            <a:pPr>
              <a:lnSpc>
                <a:spcPct val="200000"/>
              </a:lnSpc>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⑥</a:t>
            </a:r>
            <a:r>
              <a:rPr lang="ja-JP" altLang="en-US" sz="2800" dirty="0">
                <a:solidFill>
                  <a:srgbClr val="FFFF00"/>
                </a:solidFill>
                <a:latin typeface="Segoe UI" panose="020B0502040204020203" pitchFamily="34" charset="0"/>
                <a:ea typeface="メイリオ" panose="020B0604030504040204" pitchFamily="50" charset="-128"/>
                <a:cs typeface="Segoe UI" panose="020B0502040204020203" pitchFamily="34" charset="0"/>
              </a:rPr>
              <a:t>学習と内省</a:t>
            </a:r>
            <a:endParaRPr lang="en-US" altLang="ja-JP" sz="2800" dirty="0">
              <a:solidFill>
                <a:srgbClr val="FFFF00"/>
              </a:solidFill>
              <a:latin typeface="Segoe UI" panose="020B0502040204020203" pitchFamily="34" charset="0"/>
              <a:ea typeface="メイリオ" panose="020B0604030504040204" pitchFamily="50" charset="-128"/>
              <a:cs typeface="Segoe UI" panose="020B0502040204020203" pitchFamily="34" charset="0"/>
            </a:endParaRPr>
          </a:p>
          <a:p>
            <a:pPr>
              <a:lnSpc>
                <a:spcPct val="200000"/>
              </a:lnSpc>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　コーチング能力の向上のためには学習と内省が必要</a:t>
            </a:r>
            <a:endPar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endParaRPr>
          </a:p>
          <a:p>
            <a:pPr>
              <a:lnSpc>
                <a:spcPct val="200000"/>
              </a:lnSpc>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　アスリートと同様に、パフォーマンスを改善し続ける</a:t>
            </a:r>
            <a:endPar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endParaRPr>
          </a:p>
        </p:txBody>
      </p:sp>
      <p:pic>
        <p:nvPicPr>
          <p:cNvPr id="41986" name="Picture 2" descr="考える人のイラスト"/>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36897" y="-4931"/>
            <a:ext cx="1236657" cy="14678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ã¹ãã¼ããããè¦ªå­ã®ã¤ã©ã¹ã">
            <a:extLst>
              <a:ext uri="{FF2B5EF4-FFF2-40B4-BE49-F238E27FC236}">
                <a16:creationId xmlns:a16="http://schemas.microsoft.com/office/drawing/2014/main" id="{A36A04E0-D5BB-4153-9438-F0AC96BF237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46019" y="2387419"/>
            <a:ext cx="1538752" cy="1477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2436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0">
            <a:extLst>
              <a:ext uri="{FF2B5EF4-FFF2-40B4-BE49-F238E27FC236}">
                <a16:creationId xmlns:a16="http://schemas.microsoft.com/office/drawing/2014/main" id="{BF6E7848-ECD3-48D1-A380-58B56CFF2ABD}"/>
              </a:ext>
            </a:extLst>
          </p:cNvPr>
          <p:cNvSpPr>
            <a:spLocks noChangeArrowheads="1"/>
          </p:cNvSpPr>
          <p:nvPr/>
        </p:nvSpPr>
        <p:spPr bwMode="auto">
          <a:xfrm>
            <a:off x="-14212" y="-4931"/>
            <a:ext cx="9158212" cy="523220"/>
          </a:xfrm>
          <a:prstGeom prst="rect">
            <a:avLst/>
          </a:prstGeom>
          <a:solidFill>
            <a:srgbClr val="FF9900">
              <a:alpha val="50196"/>
            </a:srgbClr>
          </a:solidFill>
          <a:ln w="19050">
            <a:noFill/>
            <a:miter lim="800000"/>
            <a:headEnd/>
            <a:tailEnd/>
          </a:ln>
        </p:spPr>
        <p:txBody>
          <a:bodyPr wrap="square">
            <a:spAutoFit/>
          </a:bodyPr>
          <a:lstStyle/>
          <a:p>
            <a:r>
              <a:rPr lang="ja-JP" altLang="en-US" sz="2800" dirty="0">
                <a:latin typeface="Segoe UI" panose="020B0502040204020203" pitchFamily="34" charset="0"/>
                <a:ea typeface="メイリオ" panose="020B0604030504040204" pitchFamily="50" charset="-128"/>
                <a:cs typeface="Segoe UI" panose="020B0502040204020203" pitchFamily="34" charset="0"/>
              </a:rPr>
              <a:t>テキスト「グッドコーチになるためのココロエ」の構成</a:t>
            </a:r>
          </a:p>
        </p:txBody>
      </p:sp>
      <p:sp>
        <p:nvSpPr>
          <p:cNvPr id="6" name="テキスト プレースホルダー 2"/>
          <p:cNvSpPr>
            <a:spLocks noGrp="1"/>
          </p:cNvSpPr>
          <p:nvPr>
            <p:ph type="body" idx="1"/>
          </p:nvPr>
        </p:nvSpPr>
        <p:spPr>
          <a:xfrm>
            <a:off x="450094" y="783771"/>
            <a:ext cx="8229600" cy="4525963"/>
          </a:xfrm>
        </p:spPr>
        <p:txBody>
          <a:bodyPr/>
          <a:lstStyle/>
          <a:p>
            <a:pPr marL="0" indent="0">
              <a:lnSpc>
                <a:spcPct val="150000"/>
              </a:lnSpc>
              <a:buNone/>
            </a:pPr>
            <a:r>
              <a:rPr lang="ja-JP" altLang="en-US" sz="2800" kern="100" dirty="0"/>
              <a:t>第</a:t>
            </a:r>
            <a:r>
              <a:rPr lang="en-US" altLang="ja-JP" sz="2800" kern="100" dirty="0"/>
              <a:t>1</a:t>
            </a:r>
            <a:r>
              <a:rPr lang="ja-JP" altLang="en-US" sz="2800" kern="100" dirty="0"/>
              <a:t>章　コーチングの理念・哲学</a:t>
            </a:r>
          </a:p>
          <a:p>
            <a:pPr marL="0" indent="0">
              <a:lnSpc>
                <a:spcPct val="150000"/>
              </a:lnSpc>
              <a:buNone/>
            </a:pPr>
            <a:r>
              <a:rPr lang="ja-JP" altLang="en-US" sz="2800" kern="100" dirty="0"/>
              <a:t>第</a:t>
            </a:r>
            <a:r>
              <a:rPr lang="en-US" altLang="ja-JP" sz="2800" kern="100" dirty="0"/>
              <a:t>2</a:t>
            </a:r>
            <a:r>
              <a:rPr lang="ja-JP" altLang="en-US" sz="2800" kern="100" dirty="0"/>
              <a:t>章　対自分力と対他者力～セルフコントロールとコミュニケーション</a:t>
            </a:r>
          </a:p>
          <a:p>
            <a:pPr marL="0" indent="0">
              <a:lnSpc>
                <a:spcPct val="150000"/>
              </a:lnSpc>
              <a:buNone/>
            </a:pPr>
            <a:r>
              <a:rPr lang="ja-JP" altLang="en-US" sz="2800" kern="100" dirty="0"/>
              <a:t>第</a:t>
            </a:r>
            <a:r>
              <a:rPr lang="en-US" altLang="ja-JP" sz="2800" kern="100" dirty="0"/>
              <a:t>3</a:t>
            </a:r>
            <a:r>
              <a:rPr lang="ja-JP" altLang="en-US" sz="2800" kern="100" dirty="0"/>
              <a:t>章　トレーニングのミニマム</a:t>
            </a:r>
          </a:p>
          <a:p>
            <a:pPr marL="0" indent="0">
              <a:lnSpc>
                <a:spcPct val="150000"/>
              </a:lnSpc>
              <a:buNone/>
            </a:pPr>
            <a:r>
              <a:rPr lang="ja-JP" altLang="en-US" sz="2800" kern="100" dirty="0"/>
              <a:t>第</a:t>
            </a:r>
            <a:r>
              <a:rPr lang="en-US" altLang="ja-JP" sz="2800" kern="100" dirty="0"/>
              <a:t>4</a:t>
            </a:r>
            <a:r>
              <a:rPr lang="ja-JP" altLang="en-US" sz="2800" kern="100" dirty="0"/>
              <a:t>章　アスリートの健康</a:t>
            </a:r>
          </a:p>
          <a:p>
            <a:pPr marL="0" indent="0">
              <a:lnSpc>
                <a:spcPct val="150000"/>
              </a:lnSpc>
              <a:buNone/>
            </a:pPr>
            <a:r>
              <a:rPr lang="ja-JP" altLang="en-US" sz="2800" kern="100" dirty="0"/>
              <a:t>第</a:t>
            </a:r>
            <a:r>
              <a:rPr lang="en-US" altLang="ja-JP" sz="2800" kern="100" dirty="0"/>
              <a:t>5</a:t>
            </a:r>
            <a:r>
              <a:rPr lang="ja-JP" altLang="en-US" sz="2800" kern="100" dirty="0"/>
              <a:t>章　現場のマネジメント</a:t>
            </a:r>
          </a:p>
        </p:txBody>
      </p:sp>
    </p:spTree>
    <p:extLst>
      <p:ext uri="{BB962C8B-B14F-4D97-AF65-F5344CB8AC3E}">
        <p14:creationId xmlns:p14="http://schemas.microsoft.com/office/powerpoint/2010/main" val="23114768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0">
            <a:extLst>
              <a:ext uri="{FF2B5EF4-FFF2-40B4-BE49-F238E27FC236}">
                <a16:creationId xmlns:a16="http://schemas.microsoft.com/office/drawing/2014/main" id="{BF6E7848-ECD3-48D1-A380-58B56CFF2ABD}"/>
              </a:ext>
            </a:extLst>
          </p:cNvPr>
          <p:cNvSpPr>
            <a:spLocks noChangeArrowheads="1"/>
          </p:cNvSpPr>
          <p:nvPr/>
        </p:nvSpPr>
        <p:spPr bwMode="auto">
          <a:xfrm>
            <a:off x="-14212" y="-4931"/>
            <a:ext cx="9158212" cy="523220"/>
          </a:xfrm>
          <a:prstGeom prst="rect">
            <a:avLst/>
          </a:prstGeom>
          <a:solidFill>
            <a:srgbClr val="FF9900">
              <a:alpha val="50196"/>
            </a:srgbClr>
          </a:solidFill>
          <a:ln w="19050">
            <a:noFill/>
            <a:miter lim="800000"/>
            <a:headEnd/>
            <a:tailEnd/>
          </a:ln>
        </p:spPr>
        <p:txBody>
          <a:bodyPr wrap="square">
            <a:spAutoFit/>
          </a:bodyPr>
          <a:lstStyle/>
          <a:p>
            <a:r>
              <a:rPr lang="en-US" altLang="ja-JP" sz="2800" dirty="0">
                <a:latin typeface="Segoe UI" panose="020B0502040204020203" pitchFamily="34" charset="0"/>
                <a:ea typeface="メイリオ" panose="020B0604030504040204" pitchFamily="50" charset="-128"/>
                <a:cs typeface="Segoe UI" panose="020B0502040204020203" pitchFamily="34" charset="0"/>
              </a:rPr>
              <a:t>(2) </a:t>
            </a:r>
            <a:r>
              <a:rPr lang="ja-JP" altLang="en-US" sz="2800" dirty="0">
                <a:latin typeface="Segoe UI" panose="020B0502040204020203" pitchFamily="34" charset="0"/>
                <a:ea typeface="メイリオ" panose="020B0604030504040204" pitchFamily="50" charset="-128"/>
                <a:cs typeface="Segoe UI" panose="020B0502040204020203" pitchFamily="34" charset="0"/>
              </a:rPr>
              <a:t>コーチの知識とスキル</a:t>
            </a:r>
          </a:p>
        </p:txBody>
      </p:sp>
      <p:sp>
        <p:nvSpPr>
          <p:cNvPr id="7" name="正方形/長方形 6">
            <a:extLst>
              <a:ext uri="{FF2B5EF4-FFF2-40B4-BE49-F238E27FC236}">
                <a16:creationId xmlns:a16="http://schemas.microsoft.com/office/drawing/2014/main" id="{8F572979-5A02-4D18-BEC6-460027E91465}"/>
              </a:ext>
            </a:extLst>
          </p:cNvPr>
          <p:cNvSpPr/>
          <p:nvPr/>
        </p:nvSpPr>
        <p:spPr>
          <a:xfrm>
            <a:off x="0" y="601608"/>
            <a:ext cx="9073554" cy="5909310"/>
          </a:xfrm>
          <a:prstGeom prst="rect">
            <a:avLst/>
          </a:prstGeom>
          <a:solidFill>
            <a:srgbClr val="003300"/>
          </a:solidFill>
        </p:spPr>
        <p:txBody>
          <a:bodyPr wrap="square">
            <a:spAutoFit/>
          </a:bodyPr>
          <a:lstStyle/>
          <a:p>
            <a:pPr>
              <a:lnSpc>
                <a:spcPct val="150000"/>
              </a:lnSpc>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①</a:t>
            </a:r>
            <a:r>
              <a:rPr lang="ja-JP" altLang="en-US" sz="2800" dirty="0">
                <a:solidFill>
                  <a:srgbClr val="FFFF00"/>
                </a:solidFill>
                <a:latin typeface="Segoe UI" panose="020B0502040204020203" pitchFamily="34" charset="0"/>
                <a:ea typeface="メイリオ" panose="020B0604030504040204" pitchFamily="50" charset="-128"/>
                <a:cs typeface="Segoe UI" panose="020B0502040204020203" pitchFamily="34" charset="0"/>
              </a:rPr>
              <a:t>専門的知識</a:t>
            </a:r>
            <a:endParaRPr lang="en-US" altLang="ja-JP" sz="2800" dirty="0">
              <a:solidFill>
                <a:srgbClr val="FFFF00"/>
              </a:solidFill>
              <a:latin typeface="Segoe UI" panose="020B0502040204020203" pitchFamily="34" charset="0"/>
              <a:ea typeface="メイリオ" panose="020B0604030504040204" pitchFamily="50" charset="-128"/>
              <a:cs typeface="Segoe UI" panose="020B0502040204020203" pitchFamily="34" charset="0"/>
            </a:endParaRPr>
          </a:p>
          <a:p>
            <a:pPr>
              <a:lnSpc>
                <a:spcPct val="150000"/>
              </a:lnSpc>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　スポーツのルール・技術・戦術、スポーツ科学</a:t>
            </a:r>
            <a:endPar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endParaRPr>
          </a:p>
          <a:p>
            <a:pPr>
              <a:lnSpc>
                <a:spcPct val="150000"/>
              </a:lnSpc>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　知っていること≠知識を使えること </a:t>
            </a:r>
            <a:r>
              <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a:t>
            </a:r>
            <a:r>
              <a:rPr lang="ja-JP" altLang="en-US" sz="2800" dirty="0">
                <a:solidFill>
                  <a:srgbClr val="FFFF00"/>
                </a:solidFill>
                <a:latin typeface="Segoe UI" panose="020B0502040204020203" pitchFamily="34" charset="0"/>
                <a:ea typeface="メイリオ" panose="020B0604030504040204" pitchFamily="50" charset="-128"/>
                <a:cs typeface="Segoe UI" panose="020B0502040204020203" pitchFamily="34" charset="0"/>
              </a:rPr>
              <a:t>実践知</a:t>
            </a:r>
            <a:r>
              <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a:t>
            </a:r>
          </a:p>
          <a:p>
            <a:pPr>
              <a:lnSpc>
                <a:spcPct val="150000"/>
              </a:lnSpc>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②</a:t>
            </a:r>
            <a:r>
              <a:rPr lang="ja-JP" altLang="en-US" sz="2800" dirty="0">
                <a:solidFill>
                  <a:srgbClr val="FFFF00"/>
                </a:solidFill>
                <a:latin typeface="Segoe UI" panose="020B0502040204020203" pitchFamily="34" charset="0"/>
                <a:ea typeface="メイリオ" panose="020B0604030504040204" pitchFamily="50" charset="-128"/>
                <a:cs typeface="Segoe UI" panose="020B0502040204020203" pitchFamily="34" charset="0"/>
              </a:rPr>
              <a:t>対他者の知識</a:t>
            </a:r>
            <a:endParaRPr lang="en-US" altLang="ja-JP" sz="2800" dirty="0">
              <a:solidFill>
                <a:srgbClr val="FFFF00"/>
              </a:solidFill>
              <a:latin typeface="Segoe UI" panose="020B0502040204020203" pitchFamily="34" charset="0"/>
              <a:ea typeface="メイリオ" panose="020B0604030504040204" pitchFamily="50" charset="-128"/>
              <a:cs typeface="Segoe UI" panose="020B0502040204020203" pitchFamily="34" charset="0"/>
            </a:endParaRPr>
          </a:p>
          <a:p>
            <a:pPr>
              <a:lnSpc>
                <a:spcPct val="150000"/>
              </a:lnSpc>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　</a:t>
            </a:r>
            <a:r>
              <a:rPr lang="ja-JP" altLang="en-US" sz="2800" dirty="0">
                <a:solidFill>
                  <a:srgbClr val="FFFF00"/>
                </a:solidFill>
                <a:latin typeface="Segoe UI" panose="020B0502040204020203" pitchFamily="34" charset="0"/>
                <a:ea typeface="メイリオ" panose="020B0604030504040204" pitchFamily="50" charset="-128"/>
                <a:cs typeface="Segoe UI" panose="020B0502040204020203" pitchFamily="34" charset="0"/>
              </a:rPr>
              <a:t>コミュニケーションスキル</a:t>
            </a: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のこと</a:t>
            </a:r>
            <a:endPar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endParaRPr>
          </a:p>
          <a:p>
            <a:pPr>
              <a:lnSpc>
                <a:spcPct val="150000"/>
              </a:lnSpc>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　オープン・クエスチョンとクローズド・クエスチョン</a:t>
            </a:r>
            <a:endPar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endParaRPr>
          </a:p>
          <a:p>
            <a:pPr>
              <a:lnSpc>
                <a:spcPct val="150000"/>
              </a:lnSpc>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③</a:t>
            </a:r>
            <a:r>
              <a:rPr lang="ja-JP" altLang="en-US" sz="2800" dirty="0">
                <a:solidFill>
                  <a:srgbClr val="FFFF00"/>
                </a:solidFill>
                <a:latin typeface="Segoe UI" panose="020B0502040204020203" pitchFamily="34" charset="0"/>
                <a:ea typeface="メイリオ" panose="020B0604030504040204" pitchFamily="50" charset="-128"/>
                <a:cs typeface="Segoe UI" panose="020B0502040204020203" pitchFamily="34" charset="0"/>
              </a:rPr>
              <a:t>対自己の知識</a:t>
            </a:r>
            <a:endParaRPr lang="en-US" altLang="ja-JP" sz="2800" dirty="0">
              <a:solidFill>
                <a:srgbClr val="FFFF00"/>
              </a:solidFill>
              <a:latin typeface="Segoe UI" panose="020B0502040204020203" pitchFamily="34" charset="0"/>
              <a:ea typeface="メイリオ" panose="020B0604030504040204" pitchFamily="50" charset="-128"/>
              <a:cs typeface="Segoe UI" panose="020B0502040204020203" pitchFamily="34" charset="0"/>
            </a:endParaRPr>
          </a:p>
          <a:p>
            <a:pPr>
              <a:lnSpc>
                <a:spcPct val="150000"/>
              </a:lnSpc>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　学習と内省の知識・スキル、とくに</a:t>
            </a:r>
            <a:r>
              <a:rPr lang="ja-JP" altLang="en-US" sz="2800" dirty="0">
                <a:solidFill>
                  <a:srgbClr val="FFFF00"/>
                </a:solidFill>
                <a:latin typeface="Segoe UI" panose="020B0502040204020203" pitchFamily="34" charset="0"/>
                <a:ea typeface="メイリオ" panose="020B0604030504040204" pitchFamily="50" charset="-128"/>
                <a:cs typeface="Segoe UI" panose="020B0502040204020203" pitchFamily="34" charset="0"/>
              </a:rPr>
              <a:t>自己認識</a:t>
            </a: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が大切</a:t>
            </a:r>
            <a:endPar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endParaRPr>
          </a:p>
          <a:p>
            <a:pPr>
              <a:lnSpc>
                <a:spcPct val="150000"/>
              </a:lnSpc>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　常に変化する環境に対応する しなやかさが重要</a:t>
            </a:r>
            <a:endPar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endParaRPr>
          </a:p>
        </p:txBody>
      </p:sp>
      <p:pic>
        <p:nvPicPr>
          <p:cNvPr id="43010" name="Picture 2" descr="楽しく同僚と話す会社員のイラスト"/>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1161" y="2351315"/>
            <a:ext cx="1567421" cy="1504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30588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0">
            <a:extLst>
              <a:ext uri="{FF2B5EF4-FFF2-40B4-BE49-F238E27FC236}">
                <a16:creationId xmlns:a16="http://schemas.microsoft.com/office/drawing/2014/main" id="{BF6E7848-ECD3-48D1-A380-58B56CFF2ABD}"/>
              </a:ext>
            </a:extLst>
          </p:cNvPr>
          <p:cNvSpPr>
            <a:spLocks noChangeArrowheads="1"/>
          </p:cNvSpPr>
          <p:nvPr/>
        </p:nvSpPr>
        <p:spPr bwMode="auto">
          <a:xfrm>
            <a:off x="-14212" y="-4931"/>
            <a:ext cx="9158212" cy="523220"/>
          </a:xfrm>
          <a:prstGeom prst="rect">
            <a:avLst/>
          </a:prstGeom>
          <a:solidFill>
            <a:srgbClr val="FF9900">
              <a:alpha val="50196"/>
            </a:srgbClr>
          </a:solidFill>
          <a:ln w="19050">
            <a:noFill/>
            <a:miter lim="800000"/>
            <a:headEnd/>
            <a:tailEnd/>
          </a:ln>
        </p:spPr>
        <p:txBody>
          <a:bodyPr wrap="square">
            <a:spAutoFit/>
          </a:bodyPr>
          <a:lstStyle/>
          <a:p>
            <a:r>
              <a:rPr lang="en-US" altLang="ja-JP" sz="2800" dirty="0">
                <a:latin typeface="Segoe UI" panose="020B0502040204020203" pitchFamily="34" charset="0"/>
                <a:ea typeface="メイリオ" panose="020B0604030504040204" pitchFamily="50" charset="-128"/>
                <a:cs typeface="Segoe UI" panose="020B0502040204020203" pitchFamily="34" charset="0"/>
              </a:rPr>
              <a:t>(3) </a:t>
            </a:r>
            <a:r>
              <a:rPr lang="ja-JP" altLang="en-US" sz="2800" dirty="0">
                <a:latin typeface="Segoe UI" panose="020B0502040204020203" pitchFamily="34" charset="0"/>
                <a:ea typeface="メイリオ" panose="020B0604030504040204" pitchFamily="50" charset="-128"/>
                <a:cs typeface="Segoe UI" panose="020B0502040204020203" pitchFamily="34" charset="0"/>
              </a:rPr>
              <a:t>コーチングによって導く結果</a:t>
            </a:r>
          </a:p>
        </p:txBody>
      </p:sp>
      <p:sp>
        <p:nvSpPr>
          <p:cNvPr id="7" name="正方形/長方形 6">
            <a:extLst>
              <a:ext uri="{FF2B5EF4-FFF2-40B4-BE49-F238E27FC236}">
                <a16:creationId xmlns:a16="http://schemas.microsoft.com/office/drawing/2014/main" id="{8F572979-5A02-4D18-BEC6-460027E91465}"/>
              </a:ext>
            </a:extLst>
          </p:cNvPr>
          <p:cNvSpPr/>
          <p:nvPr/>
        </p:nvSpPr>
        <p:spPr>
          <a:xfrm>
            <a:off x="0" y="879195"/>
            <a:ext cx="9073554" cy="5262979"/>
          </a:xfrm>
          <a:prstGeom prst="rect">
            <a:avLst/>
          </a:prstGeom>
          <a:solidFill>
            <a:srgbClr val="003300"/>
          </a:solidFill>
        </p:spPr>
        <p:txBody>
          <a:bodyPr wrap="square">
            <a:spAutoFit/>
          </a:bodyPr>
          <a:lstStyle/>
          <a:p>
            <a:pPr marL="457200" indent="-457200">
              <a:lnSpc>
                <a:spcPct val="200000"/>
              </a:lnSpc>
              <a:buFont typeface="Wingdings" panose="05000000000000000000" pitchFamily="2" charset="2"/>
              <a:buChar char="l"/>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最重要なのは、</a:t>
            </a:r>
            <a:r>
              <a:rPr lang="ja-JP" altLang="en-US" sz="2800" dirty="0">
                <a:solidFill>
                  <a:srgbClr val="FFFF00"/>
                </a:solidFill>
                <a:latin typeface="Segoe UI" panose="020B0502040204020203" pitchFamily="34" charset="0"/>
                <a:ea typeface="メイリオ" panose="020B0604030504040204" pitchFamily="50" charset="-128"/>
                <a:cs typeface="Segoe UI" panose="020B0502040204020203" pitchFamily="34" charset="0"/>
              </a:rPr>
              <a:t>アスリートの成長を支援する</a:t>
            </a: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こと</a:t>
            </a:r>
            <a:endPar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endParaRPr>
          </a:p>
          <a:p>
            <a:pPr marL="457200" indent="-457200">
              <a:lnSpc>
                <a:spcPct val="200000"/>
              </a:lnSpc>
              <a:buFont typeface="Wingdings" panose="05000000000000000000" pitchFamily="2" charset="2"/>
              <a:buChar char="l"/>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アスリートの</a:t>
            </a:r>
            <a:r>
              <a:rPr lang="en-US" altLang="ja-JP" sz="2800" dirty="0">
                <a:solidFill>
                  <a:srgbClr val="FFFF00"/>
                </a:solidFill>
                <a:latin typeface="Segoe UI" panose="020B0502040204020203" pitchFamily="34" charset="0"/>
                <a:ea typeface="メイリオ" panose="020B0604030504040204" pitchFamily="50" charset="-128"/>
                <a:cs typeface="Segoe UI" panose="020B0502040204020203" pitchFamily="34" charset="0"/>
              </a:rPr>
              <a:t>4C’s (</a:t>
            </a:r>
            <a:r>
              <a:rPr lang="ja-JP" altLang="en-US" sz="2800" dirty="0">
                <a:solidFill>
                  <a:srgbClr val="FFFF00"/>
                </a:solidFill>
                <a:latin typeface="Segoe UI" panose="020B0502040204020203" pitchFamily="34" charset="0"/>
                <a:ea typeface="メイリオ" panose="020B0604030504040204" pitchFamily="50" charset="-128"/>
                <a:cs typeface="Segoe UI" panose="020B0502040204020203" pitchFamily="34" charset="0"/>
              </a:rPr>
              <a:t>フォーシーズ</a:t>
            </a:r>
            <a:r>
              <a:rPr lang="en-US" altLang="ja-JP" sz="2800" dirty="0">
                <a:solidFill>
                  <a:srgbClr val="FFFF00"/>
                </a:solidFill>
                <a:latin typeface="Segoe UI" panose="020B0502040204020203" pitchFamily="34" charset="0"/>
                <a:ea typeface="メイリオ" panose="020B0604030504040204" pitchFamily="50" charset="-128"/>
                <a:cs typeface="Segoe UI" panose="020B0502040204020203" pitchFamily="34" charset="0"/>
              </a:rPr>
              <a:t>) </a:t>
            </a: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を育む</a:t>
            </a:r>
            <a:endPar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endParaRPr>
          </a:p>
          <a:p>
            <a:pPr lvl="1">
              <a:lnSpc>
                <a:spcPct val="200000"/>
              </a:lnSpc>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有能さ </a:t>
            </a:r>
            <a:r>
              <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(Competence)</a:t>
            </a:r>
          </a:p>
          <a:p>
            <a:pPr lvl="1">
              <a:lnSpc>
                <a:spcPct val="200000"/>
              </a:lnSpc>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自信 </a:t>
            </a:r>
            <a:r>
              <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(Confidence)</a:t>
            </a:r>
          </a:p>
          <a:p>
            <a:pPr lvl="1">
              <a:lnSpc>
                <a:spcPct val="200000"/>
              </a:lnSpc>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関係性 </a:t>
            </a:r>
            <a:r>
              <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(Connection)</a:t>
            </a:r>
          </a:p>
          <a:p>
            <a:pPr lvl="1">
              <a:lnSpc>
                <a:spcPct val="200000"/>
              </a:lnSpc>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人間性 </a:t>
            </a:r>
            <a:r>
              <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(Character)</a:t>
            </a:r>
          </a:p>
        </p:txBody>
      </p:sp>
      <p:pic>
        <p:nvPicPr>
          <p:cNvPr id="44034" name="Picture 2" descr="胴上げをされている人のイラスト（男性・スポーツ）"/>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2847" y="3510684"/>
            <a:ext cx="2032454" cy="1946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5348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450094" y="783771"/>
            <a:ext cx="8229600" cy="4525963"/>
          </a:xfrm>
        </p:spPr>
        <p:txBody>
          <a:bodyPr/>
          <a:lstStyle/>
          <a:p>
            <a:pPr marL="0" indent="0">
              <a:lnSpc>
                <a:spcPct val="150000"/>
              </a:lnSpc>
              <a:buNone/>
            </a:pPr>
            <a:r>
              <a:rPr lang="en-US" altLang="ja-JP" sz="2800" kern="100" dirty="0"/>
              <a:t>(1) </a:t>
            </a:r>
            <a:r>
              <a:rPr lang="ja-JP" altLang="en-US" sz="2800" kern="100" dirty="0"/>
              <a:t>今の自分を知ることから始めよう</a:t>
            </a:r>
          </a:p>
          <a:p>
            <a:pPr marL="0" indent="0">
              <a:lnSpc>
                <a:spcPct val="150000"/>
              </a:lnSpc>
              <a:buNone/>
            </a:pPr>
            <a:r>
              <a:rPr lang="en-US" altLang="ja-JP" sz="2800" kern="100" dirty="0"/>
              <a:t>(2) </a:t>
            </a:r>
            <a:r>
              <a:rPr lang="ja-JP" altLang="en-US" sz="2800" kern="100" dirty="0"/>
              <a:t>価値観や信条について探求する</a:t>
            </a:r>
          </a:p>
          <a:p>
            <a:pPr marL="0" indent="0">
              <a:lnSpc>
                <a:spcPct val="150000"/>
              </a:lnSpc>
              <a:buNone/>
            </a:pPr>
            <a:r>
              <a:rPr lang="en-US" altLang="ja-JP" sz="2800" kern="100" dirty="0"/>
              <a:t>(3) </a:t>
            </a:r>
            <a:r>
              <a:rPr lang="ja-JP" altLang="en-US" sz="2800" kern="100" dirty="0"/>
              <a:t>実践を振り返ることで学ぶ</a:t>
            </a:r>
          </a:p>
          <a:p>
            <a:pPr marL="0" indent="0">
              <a:lnSpc>
                <a:spcPct val="150000"/>
              </a:lnSpc>
              <a:buNone/>
            </a:pPr>
            <a:r>
              <a:rPr lang="en-US" altLang="ja-JP" sz="2800" kern="100" dirty="0"/>
              <a:t>(4) </a:t>
            </a:r>
            <a:r>
              <a:rPr lang="ja-JP" altLang="en-US" sz="2800" kern="100" dirty="0"/>
              <a:t>仲間と学ぶ、仲間から学ぶ</a:t>
            </a:r>
          </a:p>
          <a:p>
            <a:pPr marL="0" indent="0">
              <a:lnSpc>
                <a:spcPct val="150000"/>
              </a:lnSpc>
              <a:buNone/>
            </a:pPr>
            <a:r>
              <a:rPr lang="en-US" altLang="ja-JP" sz="2800" kern="100" dirty="0"/>
              <a:t>(5) </a:t>
            </a:r>
            <a:r>
              <a:rPr lang="ja-JP" altLang="en-US" sz="2800" kern="100" dirty="0"/>
              <a:t>資格講習会やワークショップから学ぶ</a:t>
            </a:r>
          </a:p>
          <a:p>
            <a:pPr marL="0" indent="0">
              <a:lnSpc>
                <a:spcPct val="150000"/>
              </a:lnSpc>
              <a:buNone/>
            </a:pPr>
            <a:r>
              <a:rPr lang="en-US" altLang="ja-JP" sz="2800" kern="100" dirty="0"/>
              <a:t>(6) </a:t>
            </a:r>
            <a:r>
              <a:rPr lang="ja-JP" altLang="en-US" sz="2800" kern="100" dirty="0"/>
              <a:t>コーチデベロッパー</a:t>
            </a:r>
          </a:p>
          <a:p>
            <a:pPr marL="0" indent="0">
              <a:lnSpc>
                <a:spcPct val="150000"/>
              </a:lnSpc>
              <a:buNone/>
            </a:pPr>
            <a:r>
              <a:rPr lang="en-US" altLang="ja-JP" sz="2800" kern="100" dirty="0"/>
              <a:t>(7) </a:t>
            </a:r>
            <a:r>
              <a:rPr lang="ja-JP" altLang="en-US" sz="2800" kern="100" dirty="0"/>
              <a:t>おわりに</a:t>
            </a:r>
          </a:p>
        </p:txBody>
      </p:sp>
      <p:sp>
        <p:nvSpPr>
          <p:cNvPr id="4" name="Rectangle 20">
            <a:extLst>
              <a:ext uri="{FF2B5EF4-FFF2-40B4-BE49-F238E27FC236}">
                <a16:creationId xmlns:a16="http://schemas.microsoft.com/office/drawing/2014/main" id="{BF6E7848-ECD3-48D1-A380-58B56CFF2ABD}"/>
              </a:ext>
            </a:extLst>
          </p:cNvPr>
          <p:cNvSpPr>
            <a:spLocks noChangeArrowheads="1"/>
          </p:cNvSpPr>
          <p:nvPr/>
        </p:nvSpPr>
        <p:spPr bwMode="auto">
          <a:xfrm>
            <a:off x="-14212" y="-4931"/>
            <a:ext cx="9158212" cy="523220"/>
          </a:xfrm>
          <a:prstGeom prst="rect">
            <a:avLst/>
          </a:prstGeom>
          <a:solidFill>
            <a:srgbClr val="FF9900">
              <a:alpha val="50196"/>
            </a:srgbClr>
          </a:solidFill>
          <a:ln w="19050">
            <a:noFill/>
            <a:miter lim="800000"/>
            <a:headEnd/>
            <a:tailEnd/>
          </a:ln>
        </p:spPr>
        <p:txBody>
          <a:bodyPr wrap="square">
            <a:spAutoFit/>
          </a:bodyPr>
          <a:lstStyle/>
          <a:p>
            <a:r>
              <a:rPr lang="en-US" altLang="ja-JP" sz="2800" dirty="0">
                <a:latin typeface="Segoe UI" panose="020B0502040204020203" pitchFamily="34" charset="0"/>
                <a:ea typeface="メイリオ" panose="020B0604030504040204" pitchFamily="50" charset="-128"/>
                <a:cs typeface="Segoe UI" panose="020B0502040204020203" pitchFamily="34" charset="0"/>
              </a:rPr>
              <a:t>1-4</a:t>
            </a:r>
            <a:r>
              <a:rPr lang="ja-JP" altLang="en-US" sz="2800" dirty="0">
                <a:latin typeface="Segoe UI" panose="020B0502040204020203" pitchFamily="34" charset="0"/>
                <a:ea typeface="メイリオ" panose="020B0604030504040204" pitchFamily="50" charset="-128"/>
                <a:cs typeface="Segoe UI" panose="020B0502040204020203" pitchFamily="34" charset="0"/>
              </a:rPr>
              <a:t>　コーチの学び</a:t>
            </a:r>
          </a:p>
        </p:txBody>
      </p:sp>
    </p:spTree>
    <p:extLst>
      <p:ext uri="{BB962C8B-B14F-4D97-AF65-F5344CB8AC3E}">
        <p14:creationId xmlns:p14="http://schemas.microsoft.com/office/powerpoint/2010/main" val="16923443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0">
            <a:extLst>
              <a:ext uri="{FF2B5EF4-FFF2-40B4-BE49-F238E27FC236}">
                <a16:creationId xmlns:a16="http://schemas.microsoft.com/office/drawing/2014/main" id="{BF6E7848-ECD3-48D1-A380-58B56CFF2ABD}"/>
              </a:ext>
            </a:extLst>
          </p:cNvPr>
          <p:cNvSpPr>
            <a:spLocks noChangeArrowheads="1"/>
          </p:cNvSpPr>
          <p:nvPr/>
        </p:nvSpPr>
        <p:spPr bwMode="auto">
          <a:xfrm>
            <a:off x="-14212" y="-4931"/>
            <a:ext cx="9158212" cy="523220"/>
          </a:xfrm>
          <a:prstGeom prst="rect">
            <a:avLst/>
          </a:prstGeom>
          <a:solidFill>
            <a:srgbClr val="FF9900">
              <a:alpha val="50196"/>
            </a:srgbClr>
          </a:solidFill>
          <a:ln w="19050">
            <a:noFill/>
            <a:miter lim="800000"/>
            <a:headEnd/>
            <a:tailEnd/>
          </a:ln>
        </p:spPr>
        <p:txBody>
          <a:bodyPr wrap="square">
            <a:spAutoFit/>
          </a:bodyPr>
          <a:lstStyle/>
          <a:p>
            <a:r>
              <a:rPr lang="en-US" altLang="ja-JP" sz="2800" dirty="0">
                <a:latin typeface="Segoe UI" panose="020B0502040204020203" pitchFamily="34" charset="0"/>
                <a:ea typeface="メイリオ" panose="020B0604030504040204" pitchFamily="50" charset="-128"/>
                <a:cs typeface="Segoe UI" panose="020B0502040204020203" pitchFamily="34" charset="0"/>
              </a:rPr>
              <a:t>(1) </a:t>
            </a:r>
            <a:r>
              <a:rPr lang="ja-JP" altLang="en-US" sz="2800" dirty="0">
                <a:latin typeface="Segoe UI" panose="020B0502040204020203" pitchFamily="34" charset="0"/>
                <a:ea typeface="メイリオ" panose="020B0604030504040204" pitchFamily="50" charset="-128"/>
                <a:cs typeface="Segoe UI" panose="020B0502040204020203" pitchFamily="34" charset="0"/>
              </a:rPr>
              <a:t>今の自分を知ることから始めよう</a:t>
            </a:r>
          </a:p>
        </p:txBody>
      </p:sp>
      <p:sp>
        <p:nvSpPr>
          <p:cNvPr id="7" name="正方形/長方形 6">
            <a:extLst>
              <a:ext uri="{FF2B5EF4-FFF2-40B4-BE49-F238E27FC236}">
                <a16:creationId xmlns:a16="http://schemas.microsoft.com/office/drawing/2014/main" id="{8F572979-5A02-4D18-BEC6-460027E91465}"/>
              </a:ext>
            </a:extLst>
          </p:cNvPr>
          <p:cNvSpPr/>
          <p:nvPr/>
        </p:nvSpPr>
        <p:spPr>
          <a:xfrm>
            <a:off x="0" y="879195"/>
            <a:ext cx="9073554" cy="5262979"/>
          </a:xfrm>
          <a:prstGeom prst="rect">
            <a:avLst/>
          </a:prstGeom>
          <a:solidFill>
            <a:srgbClr val="003300"/>
          </a:solidFill>
        </p:spPr>
        <p:txBody>
          <a:bodyPr wrap="square">
            <a:spAutoFit/>
          </a:bodyPr>
          <a:lstStyle/>
          <a:p>
            <a:pPr marL="457200" indent="-457200">
              <a:lnSpc>
                <a:spcPct val="200000"/>
              </a:lnSpc>
              <a:buFont typeface="Wingdings" panose="05000000000000000000" pitchFamily="2" charset="2"/>
              <a:buChar char="l"/>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コーチの学びは</a:t>
            </a:r>
            <a:r>
              <a:rPr lang="ja-JP" altLang="en-US" sz="2800" dirty="0">
                <a:solidFill>
                  <a:srgbClr val="FFFF00"/>
                </a:solidFill>
                <a:latin typeface="Segoe UI" panose="020B0502040204020203" pitchFamily="34" charset="0"/>
                <a:ea typeface="メイリオ" panose="020B0604030504040204" pitchFamily="50" charset="-128"/>
                <a:cs typeface="Segoe UI" panose="020B0502040204020203" pitchFamily="34" charset="0"/>
              </a:rPr>
              <a:t>コーチになる前から</a:t>
            </a: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始まっている</a:t>
            </a:r>
            <a:endPar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endParaRPr>
          </a:p>
          <a:p>
            <a:pPr marL="457200" indent="-457200">
              <a:lnSpc>
                <a:spcPct val="200000"/>
              </a:lnSpc>
              <a:buFont typeface="Wingdings" panose="05000000000000000000" pitchFamily="2" charset="2"/>
              <a:buChar char="l"/>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人生を振り返ることで</a:t>
            </a:r>
            <a:r>
              <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a:t>
            </a:r>
          </a:p>
          <a:p>
            <a:pPr>
              <a:lnSpc>
                <a:spcPct val="200000"/>
              </a:lnSpc>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　コーチに必要な</a:t>
            </a:r>
            <a:r>
              <a:rPr lang="ja-JP" altLang="en-US" sz="2800" dirty="0">
                <a:solidFill>
                  <a:srgbClr val="FFFF00"/>
                </a:solidFill>
                <a:latin typeface="Segoe UI" panose="020B0502040204020203" pitchFamily="34" charset="0"/>
                <a:ea typeface="メイリオ" panose="020B0604030504040204" pitchFamily="50" charset="-128"/>
                <a:cs typeface="Segoe UI" panose="020B0502040204020203" pitchFamily="34" charset="0"/>
              </a:rPr>
              <a:t>知識・スキル</a:t>
            </a: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を持っていると気づく</a:t>
            </a:r>
            <a:endPar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endParaRPr>
          </a:p>
          <a:p>
            <a:pPr>
              <a:lnSpc>
                <a:spcPct val="200000"/>
              </a:lnSpc>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　自分の</a:t>
            </a:r>
            <a:r>
              <a:rPr lang="ja-JP" altLang="en-US" sz="2800" dirty="0">
                <a:solidFill>
                  <a:srgbClr val="FFFF00"/>
                </a:solidFill>
                <a:latin typeface="Segoe UI" panose="020B0502040204020203" pitchFamily="34" charset="0"/>
                <a:ea typeface="メイリオ" panose="020B0604030504040204" pitchFamily="50" charset="-128"/>
                <a:cs typeface="Segoe UI" panose="020B0502040204020203" pitchFamily="34" charset="0"/>
              </a:rPr>
              <a:t>価値観</a:t>
            </a: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に気づく</a:t>
            </a:r>
            <a:endPar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endParaRPr>
          </a:p>
          <a:p>
            <a:pPr marL="457200" indent="-457200">
              <a:lnSpc>
                <a:spcPct val="200000"/>
              </a:lnSpc>
              <a:buFont typeface="Wingdings" panose="05000000000000000000" pitchFamily="2" charset="2"/>
              <a:buChar char="l"/>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今の自分を知ればコーチに必要な要素を獲得できる</a:t>
            </a:r>
            <a:endPar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endParaRPr>
          </a:p>
          <a:p>
            <a:pPr marL="457200" indent="-457200">
              <a:lnSpc>
                <a:spcPct val="200000"/>
              </a:lnSpc>
              <a:buFont typeface="Wingdings" panose="05000000000000000000" pitchFamily="2" charset="2"/>
              <a:buChar char="l"/>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自分がその要素を習得した</a:t>
            </a:r>
            <a:r>
              <a:rPr lang="ja-JP" altLang="en-US" sz="2800" dirty="0">
                <a:solidFill>
                  <a:srgbClr val="FFFF00"/>
                </a:solidFill>
                <a:latin typeface="Segoe UI" panose="020B0502040204020203" pitchFamily="34" charset="0"/>
                <a:ea typeface="メイリオ" panose="020B0604030504040204" pitchFamily="50" charset="-128"/>
                <a:cs typeface="Segoe UI" panose="020B0502040204020203" pitchFamily="34" charset="0"/>
              </a:rPr>
              <a:t>プロセス</a:t>
            </a: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を振り返る</a:t>
            </a:r>
            <a:endPar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endParaRPr>
          </a:p>
        </p:txBody>
      </p:sp>
      <p:pic>
        <p:nvPicPr>
          <p:cNvPr id="45058" name="Picture 2" descr="レールに乗った人のイラスト（女性）"/>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17734" y="-81981"/>
            <a:ext cx="1346654" cy="1265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20998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0">
            <a:extLst>
              <a:ext uri="{FF2B5EF4-FFF2-40B4-BE49-F238E27FC236}">
                <a16:creationId xmlns:a16="http://schemas.microsoft.com/office/drawing/2014/main" id="{BF6E7848-ECD3-48D1-A380-58B56CFF2ABD}"/>
              </a:ext>
            </a:extLst>
          </p:cNvPr>
          <p:cNvSpPr>
            <a:spLocks noChangeArrowheads="1"/>
          </p:cNvSpPr>
          <p:nvPr/>
        </p:nvSpPr>
        <p:spPr bwMode="auto">
          <a:xfrm>
            <a:off x="-14212" y="-4931"/>
            <a:ext cx="9158212" cy="523220"/>
          </a:xfrm>
          <a:prstGeom prst="rect">
            <a:avLst/>
          </a:prstGeom>
          <a:solidFill>
            <a:srgbClr val="FF9900">
              <a:alpha val="50196"/>
            </a:srgbClr>
          </a:solidFill>
          <a:ln w="19050">
            <a:noFill/>
            <a:miter lim="800000"/>
            <a:headEnd/>
            <a:tailEnd/>
          </a:ln>
        </p:spPr>
        <p:txBody>
          <a:bodyPr wrap="square">
            <a:spAutoFit/>
          </a:bodyPr>
          <a:lstStyle/>
          <a:p>
            <a:r>
              <a:rPr lang="en-US" altLang="ja-JP" sz="2800" dirty="0">
                <a:latin typeface="Segoe UI" panose="020B0502040204020203" pitchFamily="34" charset="0"/>
                <a:ea typeface="メイリオ" panose="020B0604030504040204" pitchFamily="50" charset="-128"/>
                <a:cs typeface="Segoe UI" panose="020B0502040204020203" pitchFamily="34" charset="0"/>
              </a:rPr>
              <a:t>(2) </a:t>
            </a:r>
            <a:r>
              <a:rPr lang="ja-JP" altLang="en-US" sz="2800" dirty="0">
                <a:latin typeface="Segoe UI" panose="020B0502040204020203" pitchFamily="34" charset="0"/>
                <a:ea typeface="メイリオ" panose="020B0604030504040204" pitchFamily="50" charset="-128"/>
                <a:cs typeface="Segoe UI" panose="020B0502040204020203" pitchFamily="34" charset="0"/>
              </a:rPr>
              <a:t>価値観や信条について探求する</a:t>
            </a:r>
          </a:p>
        </p:txBody>
      </p:sp>
      <p:sp>
        <p:nvSpPr>
          <p:cNvPr id="7" name="正方形/長方形 6">
            <a:extLst>
              <a:ext uri="{FF2B5EF4-FFF2-40B4-BE49-F238E27FC236}">
                <a16:creationId xmlns:a16="http://schemas.microsoft.com/office/drawing/2014/main" id="{8F572979-5A02-4D18-BEC6-460027E91465}"/>
              </a:ext>
            </a:extLst>
          </p:cNvPr>
          <p:cNvSpPr/>
          <p:nvPr/>
        </p:nvSpPr>
        <p:spPr>
          <a:xfrm>
            <a:off x="0" y="671375"/>
            <a:ext cx="9073554" cy="6124754"/>
          </a:xfrm>
          <a:prstGeom prst="rect">
            <a:avLst/>
          </a:prstGeom>
          <a:solidFill>
            <a:srgbClr val="003300"/>
          </a:solidFill>
        </p:spPr>
        <p:txBody>
          <a:bodyPr wrap="square">
            <a:spAutoFit/>
          </a:bodyPr>
          <a:lstStyle/>
          <a:p>
            <a:pPr marL="457200" indent="-457200">
              <a:lnSpc>
                <a:spcPct val="200000"/>
              </a:lnSpc>
              <a:buFont typeface="Wingdings" panose="05000000000000000000" pitchFamily="2" charset="2"/>
              <a:buChar char="l"/>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 </a:t>
            </a:r>
            <a:r>
              <a:rPr lang="ja-JP" altLang="en-US" sz="2800" dirty="0">
                <a:solidFill>
                  <a:srgbClr val="FFFF00"/>
                </a:solidFill>
                <a:latin typeface="Segoe UI" panose="020B0502040204020203" pitchFamily="34" charset="0"/>
                <a:ea typeface="メイリオ" panose="020B0604030504040204" pitchFamily="50" charset="-128"/>
                <a:cs typeface="Segoe UI" panose="020B0502040204020203" pitchFamily="34" charset="0"/>
              </a:rPr>
              <a:t>価値観</a:t>
            </a: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や信条は、言動や行動に反映される</a:t>
            </a:r>
            <a:endPar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endParaRPr>
          </a:p>
          <a:p>
            <a:pPr marL="457200" indent="-457200">
              <a:lnSpc>
                <a:spcPct val="200000"/>
              </a:lnSpc>
              <a:buFont typeface="Wingdings" panose="05000000000000000000" pitchFamily="2" charset="2"/>
              <a:buChar char="l"/>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 自分の価値観や信条を</a:t>
            </a:r>
            <a:r>
              <a:rPr lang="ja-JP" altLang="en-US" sz="2800" dirty="0">
                <a:solidFill>
                  <a:srgbClr val="FFFF00"/>
                </a:solidFill>
                <a:latin typeface="Segoe UI" panose="020B0502040204020203" pitchFamily="34" charset="0"/>
                <a:ea typeface="メイリオ" panose="020B0604030504040204" pitchFamily="50" charset="-128"/>
                <a:cs typeface="Segoe UI" panose="020B0502040204020203" pitchFamily="34" charset="0"/>
              </a:rPr>
              <a:t>言語化</a:t>
            </a: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しておくべき</a:t>
            </a:r>
            <a:endPar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endParaRPr>
          </a:p>
          <a:p>
            <a:pPr lvl="1">
              <a:lnSpc>
                <a:spcPct val="200000"/>
              </a:lnSpc>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「コーチとして何を大切にしているのか」</a:t>
            </a:r>
            <a:endPar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endParaRPr>
          </a:p>
          <a:p>
            <a:pPr lvl="1">
              <a:lnSpc>
                <a:spcPct val="200000"/>
              </a:lnSpc>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「何のためにコーチをしているのか」</a:t>
            </a:r>
            <a:endPar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endParaRPr>
          </a:p>
          <a:p>
            <a:pPr lvl="1">
              <a:lnSpc>
                <a:spcPct val="200000"/>
              </a:lnSpc>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「スポーツやアスリートはどうあるべきか」</a:t>
            </a:r>
            <a:endPar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endParaRPr>
          </a:p>
          <a:p>
            <a:pPr marL="457200" indent="-457200">
              <a:lnSpc>
                <a:spcPct val="200000"/>
              </a:lnSpc>
              <a:buFont typeface="Wingdings" panose="05000000000000000000" pitchFamily="2" charset="2"/>
              <a:buChar char="l"/>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 スポーツ経験や受けたコーチングから影響を受ける</a:t>
            </a:r>
            <a:endPar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endParaRPr>
          </a:p>
          <a:p>
            <a:pPr marL="457200" indent="-457200">
              <a:lnSpc>
                <a:spcPct val="200000"/>
              </a:lnSpc>
              <a:buFont typeface="Wingdings" panose="05000000000000000000" pitchFamily="2" charset="2"/>
              <a:buChar char="l"/>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 価値観や信条も</a:t>
            </a:r>
            <a:r>
              <a:rPr lang="ja-JP" altLang="en-US" sz="2800" dirty="0">
                <a:solidFill>
                  <a:srgbClr val="FFFF00"/>
                </a:solidFill>
                <a:latin typeface="Segoe UI" panose="020B0502040204020203" pitchFamily="34" charset="0"/>
                <a:ea typeface="メイリオ" panose="020B0604030504040204" pitchFamily="50" charset="-128"/>
                <a:cs typeface="Segoe UI" panose="020B0502040204020203" pitchFamily="34" charset="0"/>
              </a:rPr>
              <a:t>定期的に振り返り、更新する</a:t>
            </a:r>
            <a:endParaRPr lang="en-US" altLang="ja-JP" sz="2800" dirty="0">
              <a:solidFill>
                <a:srgbClr val="FFFF00"/>
              </a:solidFill>
              <a:latin typeface="Segoe UI" panose="020B0502040204020203" pitchFamily="34" charset="0"/>
              <a:ea typeface="メイリオ" panose="020B0604030504040204" pitchFamily="50" charset="-128"/>
              <a:cs typeface="Segoe UI" panose="020B0502040204020203" pitchFamily="34" charset="0"/>
            </a:endParaRPr>
          </a:p>
        </p:txBody>
      </p:sp>
      <p:pic>
        <p:nvPicPr>
          <p:cNvPr id="46082" name="Picture 2" descr="スポーツジムのインストラクターのイラスト"/>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6718" y="2277227"/>
            <a:ext cx="1216025" cy="1633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5627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5357" y="620688"/>
            <a:ext cx="9138643" cy="5262979"/>
          </a:xfrm>
          <a:prstGeom prst="rect">
            <a:avLst/>
          </a:prstGeom>
          <a:solidFill>
            <a:srgbClr val="003300"/>
          </a:solidFill>
        </p:spPr>
        <p:txBody>
          <a:bodyPr wrap="square">
            <a:spAutoFit/>
          </a:bodyPr>
          <a:lstStyle/>
          <a:p>
            <a:pPr>
              <a:lnSpc>
                <a:spcPct val="150000"/>
              </a:lnSpc>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●価値観＝個人に人生の全般的な目標を提供し、</a:t>
            </a:r>
            <a:endPar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endParaRPr>
          </a:p>
          <a:p>
            <a:pPr>
              <a:lnSpc>
                <a:spcPct val="150000"/>
              </a:lnSpc>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　その目標に向けた一貫性のある行動を導くルール</a:t>
            </a:r>
            <a:endParaRPr lang="en-US" altLang="ja-JP" sz="1800" dirty="0">
              <a:solidFill>
                <a:schemeClr val="bg1"/>
              </a:solidFill>
              <a:latin typeface="Segoe UI" panose="020B0502040204020203" pitchFamily="34" charset="0"/>
              <a:ea typeface="メイリオ" panose="020B0604030504040204" pitchFamily="50" charset="-128"/>
              <a:cs typeface="Segoe UI" panose="020B0502040204020203" pitchFamily="34" charset="0"/>
            </a:endParaRPr>
          </a:p>
          <a:p>
            <a:pPr>
              <a:lnSpc>
                <a:spcPct val="150000"/>
              </a:lnSpc>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●第</a:t>
            </a:r>
            <a:r>
              <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2</a:t>
            </a: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期スポーツ基本計画 </a:t>
            </a:r>
            <a:r>
              <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(2017) </a:t>
            </a: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の基本方針</a:t>
            </a:r>
            <a:endPar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endParaRPr>
          </a:p>
          <a:p>
            <a:pPr>
              <a:lnSpc>
                <a:spcPct val="150000"/>
              </a:lnSpc>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　</a:t>
            </a:r>
            <a:r>
              <a:rPr lang="ja-JP" altLang="en-US" sz="2800" dirty="0">
                <a:solidFill>
                  <a:srgbClr val="FFFF00"/>
                </a:solidFill>
                <a:latin typeface="Segoe UI" panose="020B0502040204020203" pitchFamily="34" charset="0"/>
                <a:ea typeface="メイリオ" panose="020B0604030504040204" pitchFamily="50" charset="-128"/>
                <a:cs typeface="Segoe UI" panose="020B0502040204020203" pitchFamily="34" charset="0"/>
              </a:rPr>
              <a:t>「スポーツの価値」</a:t>
            </a: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という語が含まれている</a:t>
            </a:r>
            <a:endPar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endParaRPr>
          </a:p>
          <a:p>
            <a:pPr>
              <a:lnSpc>
                <a:spcPct val="150000"/>
              </a:lnSpc>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a:t>
            </a:r>
            <a:r>
              <a:rPr lang="ja-JP" altLang="en-US" sz="2800" dirty="0">
                <a:solidFill>
                  <a:srgbClr val="FFFF00"/>
                </a:solidFill>
                <a:latin typeface="Segoe UI" panose="020B0502040204020203" pitchFamily="34" charset="0"/>
                <a:ea typeface="メイリオ" panose="020B0604030504040204" pitchFamily="50" charset="-128"/>
                <a:cs typeface="Segoe UI" panose="020B0502040204020203" pitchFamily="34" charset="0"/>
              </a:rPr>
              <a:t>オリンピック精神</a:t>
            </a: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の中心的な価値 </a:t>
            </a:r>
            <a:r>
              <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(IOC)</a:t>
            </a:r>
          </a:p>
          <a:p>
            <a:pPr>
              <a:lnSpc>
                <a:spcPct val="150000"/>
              </a:lnSpc>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　「卓越」「友情」「敬意／尊重」</a:t>
            </a:r>
            <a:endPar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endParaRPr>
          </a:p>
          <a:p>
            <a:pPr>
              <a:lnSpc>
                <a:spcPct val="150000"/>
              </a:lnSpc>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●パ</a:t>
            </a:r>
            <a:r>
              <a:rPr lang="ja-JP" altLang="en-US" sz="2800" dirty="0">
                <a:solidFill>
                  <a:srgbClr val="FFFF00"/>
                </a:solidFill>
                <a:latin typeface="Segoe UI" panose="020B0502040204020203" pitchFamily="34" charset="0"/>
                <a:ea typeface="メイリオ" panose="020B0604030504040204" pitchFamily="50" charset="-128"/>
                <a:cs typeface="Segoe UI" panose="020B0502040204020203" pitchFamily="34" charset="0"/>
              </a:rPr>
              <a:t>ラリンピック</a:t>
            </a: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の価値 </a:t>
            </a:r>
            <a:r>
              <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(IPC)</a:t>
            </a:r>
          </a:p>
          <a:p>
            <a:pPr>
              <a:lnSpc>
                <a:spcPct val="150000"/>
              </a:lnSpc>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　「勇気」「決断」「平等」「鼓舞」</a:t>
            </a:r>
          </a:p>
        </p:txBody>
      </p:sp>
      <p:sp>
        <p:nvSpPr>
          <p:cNvPr id="6" name="Rectangle 20"/>
          <p:cNvSpPr>
            <a:spLocks noChangeArrowheads="1"/>
          </p:cNvSpPr>
          <p:nvPr/>
        </p:nvSpPr>
        <p:spPr bwMode="auto">
          <a:xfrm>
            <a:off x="-14212" y="-4931"/>
            <a:ext cx="9158212" cy="523220"/>
          </a:xfrm>
          <a:prstGeom prst="rect">
            <a:avLst/>
          </a:prstGeom>
          <a:solidFill>
            <a:srgbClr val="FF9900">
              <a:alpha val="50196"/>
            </a:srgbClr>
          </a:solidFill>
          <a:ln w="19050">
            <a:noFill/>
            <a:miter lim="800000"/>
            <a:headEnd/>
            <a:tailEnd/>
          </a:ln>
        </p:spPr>
        <p:txBody>
          <a:bodyPr wrap="square">
            <a:spAutoFit/>
          </a:bodyPr>
          <a:lstStyle/>
          <a:p>
            <a:r>
              <a:rPr lang="ja-JP" altLang="en-US" sz="2800" dirty="0">
                <a:latin typeface="Segoe UI" panose="020B0502040204020203" pitchFamily="34" charset="0"/>
                <a:ea typeface="メイリオ" panose="020B0604030504040204" pitchFamily="50" charset="-128"/>
                <a:cs typeface="Segoe UI" panose="020B0502040204020203" pitchFamily="34" charset="0"/>
              </a:rPr>
              <a:t>「価値観」とは何か？</a:t>
            </a:r>
            <a:r>
              <a:rPr lang="en-US" altLang="ja-JP" dirty="0">
                <a:latin typeface="Segoe UI" panose="020B0502040204020203" pitchFamily="34" charset="0"/>
                <a:ea typeface="メイリオ" panose="020B0604030504040204" pitchFamily="50" charset="-128"/>
                <a:cs typeface="Segoe UI" panose="020B0502040204020203" pitchFamily="34" charset="0"/>
              </a:rPr>
              <a:t>(</a:t>
            </a:r>
            <a:r>
              <a:rPr lang="ja-JP" altLang="en-US" dirty="0">
                <a:latin typeface="Segoe UI" panose="020B0502040204020203" pitchFamily="34" charset="0"/>
                <a:ea typeface="メイリオ" panose="020B0604030504040204" pitchFamily="50" charset="-128"/>
                <a:cs typeface="Segoe UI" panose="020B0502040204020203" pitchFamily="34" charset="0"/>
              </a:rPr>
              <a:t>吉岡</a:t>
            </a:r>
            <a:r>
              <a:rPr lang="en-US" altLang="ja-JP" dirty="0">
                <a:latin typeface="Segoe UI" panose="020B0502040204020203" pitchFamily="34" charset="0"/>
                <a:ea typeface="メイリオ" panose="020B0604030504040204" pitchFamily="50" charset="-128"/>
                <a:cs typeface="Segoe UI" panose="020B0502040204020203" pitchFamily="34" charset="0"/>
              </a:rPr>
              <a:t>, 2006</a:t>
            </a:r>
            <a:r>
              <a:rPr lang="ja-JP" altLang="en-US" dirty="0">
                <a:latin typeface="Segoe UI" panose="020B0502040204020203" pitchFamily="34" charset="0"/>
                <a:ea typeface="メイリオ" panose="020B0604030504040204" pitchFamily="50" charset="-128"/>
                <a:cs typeface="Segoe UI" panose="020B0502040204020203" pitchFamily="34" charset="0"/>
              </a:rPr>
              <a:t>の価値の説明を一部改変</a:t>
            </a:r>
            <a:r>
              <a:rPr lang="en-US" altLang="ja-JP" dirty="0">
                <a:latin typeface="Segoe UI" panose="020B0502040204020203" pitchFamily="34" charset="0"/>
                <a:ea typeface="メイリオ" panose="020B0604030504040204" pitchFamily="50" charset="-128"/>
                <a:cs typeface="Segoe UI" panose="020B0502040204020203" pitchFamily="34" charset="0"/>
              </a:rPr>
              <a:t>)</a:t>
            </a:r>
            <a:endParaRPr lang="ja-JP" altLang="en-US" dirty="0">
              <a:latin typeface="Segoe UI" panose="020B0502040204020203" pitchFamily="34" charset="0"/>
              <a:ea typeface="メイリオ" panose="020B0604030504040204" pitchFamily="50" charset="-128"/>
              <a:cs typeface="Segoe UI" panose="020B0502040204020203" pitchFamily="34" charset="0"/>
            </a:endParaRPr>
          </a:p>
        </p:txBody>
      </p:sp>
      <p:pic>
        <p:nvPicPr>
          <p:cNvPr id="3074" name="Picture 2" descr="ãªãªã³ããã¯ã®ã¤ã©ã¹ããéééã¡ãã«ã">
            <a:extLst>
              <a:ext uri="{FF2B5EF4-FFF2-40B4-BE49-F238E27FC236}">
                <a16:creationId xmlns:a16="http://schemas.microsoft.com/office/drawing/2014/main" id="{D5230EC2-D2CF-41F4-B22D-510E65D68A5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62686" y="4579477"/>
            <a:ext cx="1423652" cy="1213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7193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p:cTn id="7" dur="1000" fill="hold"/>
                                        <p:tgtEl>
                                          <p:spTgt spid="4">
                                            <p:bg/>
                                          </p:spTgt>
                                        </p:tgtEl>
                                        <p:attrNameLst>
                                          <p:attrName>ppt_w</p:attrName>
                                        </p:attrNameLst>
                                      </p:cBhvr>
                                      <p:tavLst>
                                        <p:tav tm="0">
                                          <p:val>
                                            <p:fltVal val="0"/>
                                          </p:val>
                                        </p:tav>
                                        <p:tav tm="100000">
                                          <p:val>
                                            <p:strVal val="#ppt_w"/>
                                          </p:val>
                                        </p:tav>
                                      </p:tavLst>
                                    </p:anim>
                                    <p:anim calcmode="lin" valueType="num">
                                      <p:cBhvr>
                                        <p:cTn id="8" dur="1000" fill="hold"/>
                                        <p:tgtEl>
                                          <p:spTgt spid="4">
                                            <p:bg/>
                                          </p:spTgt>
                                        </p:tgtEl>
                                        <p:attrNameLst>
                                          <p:attrName>ppt_h</p:attrName>
                                        </p:attrNameLst>
                                      </p:cBhvr>
                                      <p:tavLst>
                                        <p:tav tm="0">
                                          <p:val>
                                            <p:fltVal val="0"/>
                                          </p:val>
                                        </p:tav>
                                        <p:tav tm="100000">
                                          <p:val>
                                            <p:strVal val="#ppt_h"/>
                                          </p:val>
                                        </p:tav>
                                      </p:tavLst>
                                    </p:anim>
                                    <p:anim calcmode="lin" valueType="num">
                                      <p:cBhvr>
                                        <p:cTn id="9" dur="1000" fill="hold"/>
                                        <p:tgtEl>
                                          <p:spTgt spid="4">
                                            <p:bg/>
                                          </p:spTgt>
                                        </p:tgtEl>
                                        <p:attrNameLst>
                                          <p:attrName>style.rotation</p:attrName>
                                        </p:attrNameLst>
                                      </p:cBhvr>
                                      <p:tavLst>
                                        <p:tav tm="0">
                                          <p:val>
                                            <p:fltVal val="90"/>
                                          </p:val>
                                        </p:tav>
                                        <p:tav tm="100000">
                                          <p:val>
                                            <p:fltVal val="0"/>
                                          </p:val>
                                        </p:tav>
                                      </p:tavLst>
                                    </p:anim>
                                    <p:animEffect transition="in" filter="fade">
                                      <p:cBhvr>
                                        <p:cTn id="10" dur="1000"/>
                                        <p:tgtEl>
                                          <p:spTgt spid="4">
                                            <p:bg/>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p:cTn id="15"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 calcmode="lin" valueType="num">
                                      <p:cBhvr>
                                        <p:cTn id="23"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4">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p:cTn id="31"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4">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 calcmode="lin" valueType="num">
                                      <p:cBhvr>
                                        <p:cTn id="39"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42" dur="1000"/>
                                        <p:tgtEl>
                                          <p:spTgt spid="4">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anim calcmode="lin" valueType="num">
                                      <p:cBhvr>
                                        <p:cTn id="47"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48"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49"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50" dur="1000"/>
                                        <p:tgtEl>
                                          <p:spTgt spid="4">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4">
                                            <p:txEl>
                                              <p:pRg st="5" end="5"/>
                                            </p:txEl>
                                          </p:spTgt>
                                        </p:tgtEl>
                                        <p:attrNameLst>
                                          <p:attrName>style.visibility</p:attrName>
                                        </p:attrNameLst>
                                      </p:cBhvr>
                                      <p:to>
                                        <p:strVal val="visible"/>
                                      </p:to>
                                    </p:set>
                                    <p:anim calcmode="lin" valueType="num">
                                      <p:cBhvr>
                                        <p:cTn id="55" dur="1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56" dur="1000" fill="hold"/>
                                        <p:tgtEl>
                                          <p:spTgt spid="4">
                                            <p:txEl>
                                              <p:pRg st="5" end="5"/>
                                            </p:txEl>
                                          </p:spTgt>
                                        </p:tgtEl>
                                        <p:attrNameLst>
                                          <p:attrName>ppt_h</p:attrName>
                                        </p:attrNameLst>
                                      </p:cBhvr>
                                      <p:tavLst>
                                        <p:tav tm="0">
                                          <p:val>
                                            <p:fltVal val="0"/>
                                          </p:val>
                                        </p:tav>
                                        <p:tav tm="100000">
                                          <p:val>
                                            <p:strVal val="#ppt_h"/>
                                          </p:val>
                                        </p:tav>
                                      </p:tavLst>
                                    </p:anim>
                                    <p:anim calcmode="lin" valueType="num">
                                      <p:cBhvr>
                                        <p:cTn id="57" dur="1000" fill="hold"/>
                                        <p:tgtEl>
                                          <p:spTgt spid="4">
                                            <p:txEl>
                                              <p:pRg st="5" end="5"/>
                                            </p:txEl>
                                          </p:spTgt>
                                        </p:tgtEl>
                                        <p:attrNameLst>
                                          <p:attrName>style.rotation</p:attrName>
                                        </p:attrNameLst>
                                      </p:cBhvr>
                                      <p:tavLst>
                                        <p:tav tm="0">
                                          <p:val>
                                            <p:fltVal val="90"/>
                                          </p:val>
                                        </p:tav>
                                        <p:tav tm="100000">
                                          <p:val>
                                            <p:fltVal val="0"/>
                                          </p:val>
                                        </p:tav>
                                      </p:tavLst>
                                    </p:anim>
                                    <p:animEffect transition="in" filter="fade">
                                      <p:cBhvr>
                                        <p:cTn id="58" dur="1000"/>
                                        <p:tgtEl>
                                          <p:spTgt spid="4">
                                            <p:txEl>
                                              <p:pRg st="5" end="5"/>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4">
                                            <p:txEl>
                                              <p:pRg st="6" end="6"/>
                                            </p:txEl>
                                          </p:spTgt>
                                        </p:tgtEl>
                                        <p:attrNameLst>
                                          <p:attrName>style.visibility</p:attrName>
                                        </p:attrNameLst>
                                      </p:cBhvr>
                                      <p:to>
                                        <p:strVal val="visible"/>
                                      </p:to>
                                    </p:set>
                                    <p:anim calcmode="lin" valueType="num">
                                      <p:cBhvr>
                                        <p:cTn id="63" dur="1000" fill="hold"/>
                                        <p:tgtEl>
                                          <p:spTgt spid="4">
                                            <p:txEl>
                                              <p:pRg st="6" end="6"/>
                                            </p:txEl>
                                          </p:spTgt>
                                        </p:tgtEl>
                                        <p:attrNameLst>
                                          <p:attrName>ppt_w</p:attrName>
                                        </p:attrNameLst>
                                      </p:cBhvr>
                                      <p:tavLst>
                                        <p:tav tm="0">
                                          <p:val>
                                            <p:fltVal val="0"/>
                                          </p:val>
                                        </p:tav>
                                        <p:tav tm="100000">
                                          <p:val>
                                            <p:strVal val="#ppt_w"/>
                                          </p:val>
                                        </p:tav>
                                      </p:tavLst>
                                    </p:anim>
                                    <p:anim calcmode="lin" valueType="num">
                                      <p:cBhvr>
                                        <p:cTn id="64" dur="1000" fill="hold"/>
                                        <p:tgtEl>
                                          <p:spTgt spid="4">
                                            <p:txEl>
                                              <p:pRg st="6" end="6"/>
                                            </p:txEl>
                                          </p:spTgt>
                                        </p:tgtEl>
                                        <p:attrNameLst>
                                          <p:attrName>ppt_h</p:attrName>
                                        </p:attrNameLst>
                                      </p:cBhvr>
                                      <p:tavLst>
                                        <p:tav tm="0">
                                          <p:val>
                                            <p:fltVal val="0"/>
                                          </p:val>
                                        </p:tav>
                                        <p:tav tm="100000">
                                          <p:val>
                                            <p:strVal val="#ppt_h"/>
                                          </p:val>
                                        </p:tav>
                                      </p:tavLst>
                                    </p:anim>
                                    <p:anim calcmode="lin" valueType="num">
                                      <p:cBhvr>
                                        <p:cTn id="65" dur="1000" fill="hold"/>
                                        <p:tgtEl>
                                          <p:spTgt spid="4">
                                            <p:txEl>
                                              <p:pRg st="6" end="6"/>
                                            </p:txEl>
                                          </p:spTgt>
                                        </p:tgtEl>
                                        <p:attrNameLst>
                                          <p:attrName>style.rotation</p:attrName>
                                        </p:attrNameLst>
                                      </p:cBhvr>
                                      <p:tavLst>
                                        <p:tav tm="0">
                                          <p:val>
                                            <p:fltVal val="90"/>
                                          </p:val>
                                        </p:tav>
                                        <p:tav tm="100000">
                                          <p:val>
                                            <p:fltVal val="0"/>
                                          </p:val>
                                        </p:tav>
                                      </p:tavLst>
                                    </p:anim>
                                    <p:animEffect transition="in" filter="fade">
                                      <p:cBhvr>
                                        <p:cTn id="66" dur="1000"/>
                                        <p:tgtEl>
                                          <p:spTgt spid="4">
                                            <p:txEl>
                                              <p:pRg st="6" end="6"/>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4">
                                            <p:txEl>
                                              <p:pRg st="7" end="7"/>
                                            </p:txEl>
                                          </p:spTgt>
                                        </p:tgtEl>
                                        <p:attrNameLst>
                                          <p:attrName>style.visibility</p:attrName>
                                        </p:attrNameLst>
                                      </p:cBhvr>
                                      <p:to>
                                        <p:strVal val="visible"/>
                                      </p:to>
                                    </p:set>
                                    <p:anim calcmode="lin" valueType="num">
                                      <p:cBhvr>
                                        <p:cTn id="71" dur="1000" fill="hold"/>
                                        <p:tgtEl>
                                          <p:spTgt spid="4">
                                            <p:txEl>
                                              <p:pRg st="7" end="7"/>
                                            </p:txEl>
                                          </p:spTgt>
                                        </p:tgtEl>
                                        <p:attrNameLst>
                                          <p:attrName>ppt_w</p:attrName>
                                        </p:attrNameLst>
                                      </p:cBhvr>
                                      <p:tavLst>
                                        <p:tav tm="0">
                                          <p:val>
                                            <p:fltVal val="0"/>
                                          </p:val>
                                        </p:tav>
                                        <p:tav tm="100000">
                                          <p:val>
                                            <p:strVal val="#ppt_w"/>
                                          </p:val>
                                        </p:tav>
                                      </p:tavLst>
                                    </p:anim>
                                    <p:anim calcmode="lin" valueType="num">
                                      <p:cBhvr>
                                        <p:cTn id="72" dur="1000" fill="hold"/>
                                        <p:tgtEl>
                                          <p:spTgt spid="4">
                                            <p:txEl>
                                              <p:pRg st="7" end="7"/>
                                            </p:txEl>
                                          </p:spTgt>
                                        </p:tgtEl>
                                        <p:attrNameLst>
                                          <p:attrName>ppt_h</p:attrName>
                                        </p:attrNameLst>
                                      </p:cBhvr>
                                      <p:tavLst>
                                        <p:tav tm="0">
                                          <p:val>
                                            <p:fltVal val="0"/>
                                          </p:val>
                                        </p:tav>
                                        <p:tav tm="100000">
                                          <p:val>
                                            <p:strVal val="#ppt_h"/>
                                          </p:val>
                                        </p:tav>
                                      </p:tavLst>
                                    </p:anim>
                                    <p:anim calcmode="lin" valueType="num">
                                      <p:cBhvr>
                                        <p:cTn id="73" dur="1000" fill="hold"/>
                                        <p:tgtEl>
                                          <p:spTgt spid="4">
                                            <p:txEl>
                                              <p:pRg st="7" end="7"/>
                                            </p:txEl>
                                          </p:spTgt>
                                        </p:tgtEl>
                                        <p:attrNameLst>
                                          <p:attrName>style.rotation</p:attrName>
                                        </p:attrNameLst>
                                      </p:cBhvr>
                                      <p:tavLst>
                                        <p:tav tm="0">
                                          <p:val>
                                            <p:fltVal val="90"/>
                                          </p:val>
                                        </p:tav>
                                        <p:tav tm="100000">
                                          <p:val>
                                            <p:fltVal val="0"/>
                                          </p:val>
                                        </p:tav>
                                      </p:tavLst>
                                    </p:anim>
                                    <p:animEffect transition="in" filter="fade">
                                      <p:cBhvr>
                                        <p:cTn id="74" dur="1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0">
            <a:extLst>
              <a:ext uri="{FF2B5EF4-FFF2-40B4-BE49-F238E27FC236}">
                <a16:creationId xmlns:a16="http://schemas.microsoft.com/office/drawing/2014/main" id="{BF6E7848-ECD3-48D1-A380-58B56CFF2ABD}"/>
              </a:ext>
            </a:extLst>
          </p:cNvPr>
          <p:cNvSpPr>
            <a:spLocks noChangeArrowheads="1"/>
          </p:cNvSpPr>
          <p:nvPr/>
        </p:nvSpPr>
        <p:spPr bwMode="auto">
          <a:xfrm>
            <a:off x="-14212" y="-4931"/>
            <a:ext cx="9158212" cy="523220"/>
          </a:xfrm>
          <a:prstGeom prst="rect">
            <a:avLst/>
          </a:prstGeom>
          <a:solidFill>
            <a:srgbClr val="FF9900">
              <a:alpha val="50196"/>
            </a:srgbClr>
          </a:solidFill>
          <a:ln w="19050">
            <a:noFill/>
            <a:miter lim="800000"/>
            <a:headEnd/>
            <a:tailEnd/>
          </a:ln>
        </p:spPr>
        <p:txBody>
          <a:bodyPr wrap="square">
            <a:spAutoFit/>
          </a:bodyPr>
          <a:lstStyle/>
          <a:p>
            <a:r>
              <a:rPr lang="en-US" altLang="ja-JP" sz="2800" dirty="0">
                <a:latin typeface="Segoe UI" panose="020B0502040204020203" pitchFamily="34" charset="0"/>
                <a:ea typeface="メイリオ" panose="020B0604030504040204" pitchFamily="50" charset="-128"/>
                <a:cs typeface="Segoe UI" panose="020B0502040204020203" pitchFamily="34" charset="0"/>
              </a:rPr>
              <a:t>(3) </a:t>
            </a:r>
            <a:r>
              <a:rPr lang="ja-JP" altLang="en-US" sz="2800" dirty="0">
                <a:latin typeface="Segoe UI" panose="020B0502040204020203" pitchFamily="34" charset="0"/>
                <a:ea typeface="メイリオ" panose="020B0604030504040204" pitchFamily="50" charset="-128"/>
                <a:cs typeface="Segoe UI" panose="020B0502040204020203" pitchFamily="34" charset="0"/>
              </a:rPr>
              <a:t>実践を振り返ることで学ぶ</a:t>
            </a:r>
          </a:p>
        </p:txBody>
      </p:sp>
      <p:sp>
        <p:nvSpPr>
          <p:cNvPr id="7" name="正方形/長方形 6">
            <a:extLst>
              <a:ext uri="{FF2B5EF4-FFF2-40B4-BE49-F238E27FC236}">
                <a16:creationId xmlns:a16="http://schemas.microsoft.com/office/drawing/2014/main" id="{8F572979-5A02-4D18-BEC6-460027E91465}"/>
              </a:ext>
            </a:extLst>
          </p:cNvPr>
          <p:cNvSpPr/>
          <p:nvPr/>
        </p:nvSpPr>
        <p:spPr>
          <a:xfrm>
            <a:off x="0" y="650589"/>
            <a:ext cx="9073554" cy="6124754"/>
          </a:xfrm>
          <a:prstGeom prst="rect">
            <a:avLst/>
          </a:prstGeom>
          <a:solidFill>
            <a:srgbClr val="003300"/>
          </a:solidFill>
        </p:spPr>
        <p:txBody>
          <a:bodyPr wrap="square">
            <a:spAutoFit/>
          </a:bodyPr>
          <a:lstStyle/>
          <a:p>
            <a:pPr marL="457200" indent="-457200">
              <a:lnSpc>
                <a:spcPct val="200000"/>
              </a:lnSpc>
              <a:buFont typeface="Wingdings" panose="05000000000000000000" pitchFamily="2" charset="2"/>
              <a:buChar char="l"/>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自らのコーチング実践から</a:t>
            </a:r>
            <a:r>
              <a:rPr lang="ja-JP" altLang="en-US" sz="2800" dirty="0">
                <a:solidFill>
                  <a:srgbClr val="FFFF00"/>
                </a:solidFill>
                <a:latin typeface="Segoe UI" panose="020B0502040204020203" pitchFamily="34" charset="0"/>
                <a:ea typeface="メイリオ" panose="020B0604030504040204" pitchFamily="50" charset="-128"/>
                <a:cs typeface="Segoe UI" panose="020B0502040204020203" pitchFamily="34" charset="0"/>
              </a:rPr>
              <a:t>意図的に学びを得る</a:t>
            </a: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べき</a:t>
            </a:r>
            <a:endPar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endParaRPr>
          </a:p>
          <a:p>
            <a:pPr marL="457200" indent="-457200">
              <a:lnSpc>
                <a:spcPct val="200000"/>
              </a:lnSpc>
              <a:buFont typeface="Wingdings" panose="05000000000000000000" pitchFamily="2" charset="2"/>
              <a:buChar char="l"/>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「経験学習サイクル」</a:t>
            </a:r>
            <a:endPar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endParaRPr>
          </a:p>
          <a:p>
            <a:pPr lvl="1">
              <a:lnSpc>
                <a:spcPct val="200000"/>
              </a:lnSpc>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＝実践→</a:t>
            </a:r>
            <a:r>
              <a:rPr lang="ja-JP" altLang="en-US" sz="2800" dirty="0">
                <a:solidFill>
                  <a:srgbClr val="FFFF00"/>
                </a:solidFill>
                <a:latin typeface="Segoe UI" panose="020B0502040204020203" pitchFamily="34" charset="0"/>
                <a:ea typeface="メイリオ" panose="020B0604030504040204" pitchFamily="50" charset="-128"/>
                <a:cs typeface="Segoe UI" panose="020B0502040204020203" pitchFamily="34" charset="0"/>
              </a:rPr>
              <a:t>振り返り</a:t>
            </a: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→教訓の引き出し→実践</a:t>
            </a:r>
            <a:r>
              <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a:t>
            </a:r>
          </a:p>
          <a:p>
            <a:pPr lvl="1">
              <a:lnSpc>
                <a:spcPct val="200000"/>
              </a:lnSpc>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アスリートやチームにどんな変化が起きたのか？</a:t>
            </a:r>
            <a:endPar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endParaRPr>
          </a:p>
          <a:p>
            <a:pPr marL="457200" indent="-457200">
              <a:lnSpc>
                <a:spcPct val="200000"/>
              </a:lnSpc>
              <a:buFont typeface="Wingdings" panose="05000000000000000000" pitchFamily="2" charset="2"/>
              <a:buChar char="l"/>
              <a:defRPr/>
            </a:pPr>
            <a:r>
              <a:rPr lang="ja-JP" altLang="en-US" sz="2800" dirty="0">
                <a:solidFill>
                  <a:srgbClr val="FFFF00"/>
                </a:solidFill>
                <a:latin typeface="Segoe UI" panose="020B0502040204020203" pitchFamily="34" charset="0"/>
                <a:ea typeface="メイリオ" panose="020B0604030504040204" pitchFamily="50" charset="-128"/>
                <a:cs typeface="Segoe UI" panose="020B0502040204020203" pitchFamily="34" charset="0"/>
              </a:rPr>
              <a:t>複数の視点</a:t>
            </a: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を持って振り返る</a:t>
            </a:r>
            <a:endPar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endParaRPr>
          </a:p>
          <a:p>
            <a:pPr marL="457200" lvl="2">
              <a:lnSpc>
                <a:spcPct val="200000"/>
              </a:lnSpc>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主観的視点、客観的な視点、他者視点、理論的視点</a:t>
            </a:r>
            <a:endPar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endParaRPr>
          </a:p>
          <a:p>
            <a:pPr marL="457200" indent="-457200">
              <a:lnSpc>
                <a:spcPct val="200000"/>
              </a:lnSpc>
              <a:buFont typeface="Wingdings" panose="05000000000000000000" pitchFamily="2" charset="2"/>
              <a:buChar char="l"/>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振り返りは手段であり、</a:t>
            </a:r>
            <a:r>
              <a:rPr lang="ja-JP" altLang="en-US" sz="2800" dirty="0">
                <a:solidFill>
                  <a:srgbClr val="FFFF00"/>
                </a:solidFill>
                <a:latin typeface="Segoe UI" panose="020B0502040204020203" pitchFamily="34" charset="0"/>
                <a:ea typeface="メイリオ" panose="020B0604030504040204" pitchFamily="50" charset="-128"/>
                <a:cs typeface="Segoe UI" panose="020B0502040204020203" pitchFamily="34" charset="0"/>
              </a:rPr>
              <a:t>目的は課題の解決</a:t>
            </a: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である</a:t>
            </a:r>
            <a:endPar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endParaRPr>
          </a:p>
        </p:txBody>
      </p:sp>
      <p:pic>
        <p:nvPicPr>
          <p:cNvPr id="47106" name="Picture 2" descr="イメージトレーニングのイラスト（男性）"/>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4446" y="1524635"/>
            <a:ext cx="1689554" cy="1814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5111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0">
            <a:extLst>
              <a:ext uri="{FF2B5EF4-FFF2-40B4-BE49-F238E27FC236}">
                <a16:creationId xmlns:a16="http://schemas.microsoft.com/office/drawing/2014/main" id="{BF6E7848-ECD3-48D1-A380-58B56CFF2ABD}"/>
              </a:ext>
            </a:extLst>
          </p:cNvPr>
          <p:cNvSpPr>
            <a:spLocks noChangeArrowheads="1"/>
          </p:cNvSpPr>
          <p:nvPr/>
        </p:nvSpPr>
        <p:spPr bwMode="auto">
          <a:xfrm>
            <a:off x="-14212" y="-4931"/>
            <a:ext cx="9158212" cy="523220"/>
          </a:xfrm>
          <a:prstGeom prst="rect">
            <a:avLst/>
          </a:prstGeom>
          <a:solidFill>
            <a:srgbClr val="FF9900">
              <a:alpha val="50196"/>
            </a:srgbClr>
          </a:solidFill>
          <a:ln w="19050">
            <a:noFill/>
            <a:miter lim="800000"/>
            <a:headEnd/>
            <a:tailEnd/>
          </a:ln>
        </p:spPr>
        <p:txBody>
          <a:bodyPr wrap="square">
            <a:spAutoFit/>
          </a:bodyPr>
          <a:lstStyle/>
          <a:p>
            <a:r>
              <a:rPr lang="en-US" altLang="ja-JP" sz="2800" dirty="0">
                <a:latin typeface="Segoe UI" panose="020B0502040204020203" pitchFamily="34" charset="0"/>
                <a:ea typeface="メイリオ" panose="020B0604030504040204" pitchFamily="50" charset="-128"/>
                <a:cs typeface="Segoe UI" panose="020B0502040204020203" pitchFamily="34" charset="0"/>
              </a:rPr>
              <a:t>(4) </a:t>
            </a:r>
            <a:r>
              <a:rPr lang="ja-JP" altLang="en-US" sz="2800" dirty="0">
                <a:latin typeface="Segoe UI" panose="020B0502040204020203" pitchFamily="34" charset="0"/>
                <a:ea typeface="メイリオ" panose="020B0604030504040204" pitchFamily="50" charset="-128"/>
                <a:cs typeface="Segoe UI" panose="020B0502040204020203" pitchFamily="34" charset="0"/>
              </a:rPr>
              <a:t>仲間と学ぶ、仲間から学ぶ</a:t>
            </a:r>
          </a:p>
        </p:txBody>
      </p:sp>
      <p:sp>
        <p:nvSpPr>
          <p:cNvPr id="7" name="正方形/長方形 6">
            <a:extLst>
              <a:ext uri="{FF2B5EF4-FFF2-40B4-BE49-F238E27FC236}">
                <a16:creationId xmlns:a16="http://schemas.microsoft.com/office/drawing/2014/main" id="{8F572979-5A02-4D18-BEC6-460027E91465}"/>
              </a:ext>
            </a:extLst>
          </p:cNvPr>
          <p:cNvSpPr/>
          <p:nvPr/>
        </p:nvSpPr>
        <p:spPr>
          <a:xfrm>
            <a:off x="0" y="879195"/>
            <a:ext cx="9073554" cy="5262979"/>
          </a:xfrm>
          <a:prstGeom prst="rect">
            <a:avLst/>
          </a:prstGeom>
          <a:solidFill>
            <a:srgbClr val="003300"/>
          </a:solidFill>
        </p:spPr>
        <p:txBody>
          <a:bodyPr wrap="square">
            <a:spAutoFit/>
          </a:bodyPr>
          <a:lstStyle/>
          <a:p>
            <a:pPr marL="457200" indent="-457200">
              <a:lnSpc>
                <a:spcPct val="200000"/>
              </a:lnSpc>
              <a:buFont typeface="Wingdings" panose="05000000000000000000" pitchFamily="2" charset="2"/>
              <a:buChar char="l"/>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 </a:t>
            </a:r>
            <a:r>
              <a:rPr lang="ja-JP" altLang="en-US" sz="2800" dirty="0">
                <a:solidFill>
                  <a:srgbClr val="FFFF00"/>
                </a:solidFill>
                <a:latin typeface="Segoe UI" panose="020B0502040204020203" pitchFamily="34" charset="0"/>
                <a:ea typeface="メイリオ" panose="020B0604030504040204" pitchFamily="50" charset="-128"/>
                <a:cs typeface="Segoe UI" panose="020B0502040204020203" pitchFamily="34" charset="0"/>
              </a:rPr>
              <a:t>「クリティカルフレンド」</a:t>
            </a: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と振り返る</a:t>
            </a:r>
            <a:endPar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endParaRPr>
          </a:p>
          <a:p>
            <a:pPr lvl="1">
              <a:lnSpc>
                <a:spcPct val="200000"/>
              </a:lnSpc>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クリティカルフレンド＝</a:t>
            </a:r>
            <a:endPar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endParaRPr>
          </a:p>
          <a:p>
            <a:pPr lvl="1">
              <a:lnSpc>
                <a:spcPct val="200000"/>
              </a:lnSpc>
              <a:defRPr/>
            </a:pPr>
            <a:r>
              <a:rPr lang="ja-JP" altLang="en-US" sz="2800" dirty="0">
                <a:solidFill>
                  <a:srgbClr val="FFFF00"/>
                </a:solidFill>
                <a:latin typeface="Segoe UI" panose="020B0502040204020203" pitchFamily="34" charset="0"/>
                <a:ea typeface="メイリオ" panose="020B0604030504040204" pitchFamily="50" charset="-128"/>
                <a:cs typeface="Segoe UI" panose="020B0502040204020203" pitchFamily="34" charset="0"/>
              </a:rPr>
              <a:t>本音</a:t>
            </a: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で語り合えて </a:t>
            </a:r>
            <a:r>
              <a:rPr lang="ja-JP" altLang="en-US" sz="2800" dirty="0">
                <a:solidFill>
                  <a:srgbClr val="FFFF00"/>
                </a:solidFill>
                <a:latin typeface="Segoe UI" panose="020B0502040204020203" pitchFamily="34" charset="0"/>
                <a:ea typeface="メイリオ" panose="020B0604030504040204" pitchFamily="50" charset="-128"/>
                <a:cs typeface="Segoe UI" panose="020B0502040204020203" pitchFamily="34" charset="0"/>
              </a:rPr>
              <a:t>異なる視点</a:t>
            </a: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を提供してくれる仲間</a:t>
            </a:r>
            <a:endPar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endParaRPr>
          </a:p>
          <a:p>
            <a:pPr marL="457200" indent="-457200">
              <a:lnSpc>
                <a:spcPct val="200000"/>
              </a:lnSpc>
              <a:buFont typeface="Wingdings" panose="05000000000000000000" pitchFamily="2" charset="2"/>
              <a:buChar char="l"/>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クリティカルフレンドと勉強会を開催する</a:t>
            </a:r>
            <a:endPar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endParaRPr>
          </a:p>
          <a:p>
            <a:pPr lvl="1">
              <a:lnSpc>
                <a:spcPct val="200000"/>
              </a:lnSpc>
              <a:defRPr/>
            </a:pPr>
            <a:r>
              <a:rPr lang="ja-JP" altLang="en-US" sz="2800" dirty="0">
                <a:solidFill>
                  <a:srgbClr val="FFFF00"/>
                </a:solidFill>
                <a:latin typeface="Segoe UI" panose="020B0502040204020203" pitchFamily="34" charset="0"/>
                <a:ea typeface="メイリオ" panose="020B0604030504040204" pitchFamily="50" charset="-128"/>
                <a:cs typeface="Segoe UI" panose="020B0502040204020203" pitchFamily="34" charset="0"/>
              </a:rPr>
              <a:t>教える機会を持つ</a:t>
            </a: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ことは学ぶ機会を得ることになる</a:t>
            </a:r>
            <a:endPar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endParaRPr>
          </a:p>
          <a:p>
            <a:pPr marL="457200" indent="-457200">
              <a:lnSpc>
                <a:spcPct val="200000"/>
              </a:lnSpc>
              <a:buFont typeface="Wingdings" panose="05000000000000000000" pitchFamily="2" charset="2"/>
              <a:buChar char="l"/>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共通した課題の解決のために協働する関係性を</a:t>
            </a:r>
            <a:endPar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endParaRPr>
          </a:p>
        </p:txBody>
      </p:sp>
      <p:pic>
        <p:nvPicPr>
          <p:cNvPr id="48130" name="Picture 2" descr="命令している人のイラスト"/>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0147" y="60045"/>
            <a:ext cx="1499045" cy="163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71254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0">
            <a:extLst>
              <a:ext uri="{FF2B5EF4-FFF2-40B4-BE49-F238E27FC236}">
                <a16:creationId xmlns:a16="http://schemas.microsoft.com/office/drawing/2014/main" id="{BF6E7848-ECD3-48D1-A380-58B56CFF2ABD}"/>
              </a:ext>
            </a:extLst>
          </p:cNvPr>
          <p:cNvSpPr>
            <a:spLocks noChangeArrowheads="1"/>
          </p:cNvSpPr>
          <p:nvPr/>
        </p:nvSpPr>
        <p:spPr bwMode="auto">
          <a:xfrm>
            <a:off x="-14212" y="-4931"/>
            <a:ext cx="9158212" cy="523220"/>
          </a:xfrm>
          <a:prstGeom prst="rect">
            <a:avLst/>
          </a:prstGeom>
          <a:solidFill>
            <a:srgbClr val="FF9900">
              <a:alpha val="50196"/>
            </a:srgbClr>
          </a:solidFill>
          <a:ln w="19050">
            <a:noFill/>
            <a:miter lim="800000"/>
            <a:headEnd/>
            <a:tailEnd/>
          </a:ln>
        </p:spPr>
        <p:txBody>
          <a:bodyPr wrap="square">
            <a:spAutoFit/>
          </a:bodyPr>
          <a:lstStyle/>
          <a:p>
            <a:r>
              <a:rPr lang="en-US" altLang="ja-JP" sz="2800" dirty="0">
                <a:latin typeface="Segoe UI" panose="020B0502040204020203" pitchFamily="34" charset="0"/>
                <a:ea typeface="メイリオ" panose="020B0604030504040204" pitchFamily="50" charset="-128"/>
                <a:cs typeface="Segoe UI" panose="020B0502040204020203" pitchFamily="34" charset="0"/>
              </a:rPr>
              <a:t>(5) </a:t>
            </a:r>
            <a:r>
              <a:rPr lang="ja-JP" altLang="en-US" sz="2800" dirty="0">
                <a:latin typeface="Segoe UI" panose="020B0502040204020203" pitchFamily="34" charset="0"/>
                <a:ea typeface="メイリオ" panose="020B0604030504040204" pitchFamily="50" charset="-128"/>
                <a:cs typeface="Segoe UI" panose="020B0502040204020203" pitchFamily="34" charset="0"/>
              </a:rPr>
              <a:t>資格講習会やワークショップから学ぶ</a:t>
            </a:r>
          </a:p>
        </p:txBody>
      </p:sp>
      <p:sp>
        <p:nvSpPr>
          <p:cNvPr id="7" name="正方形/長方形 6">
            <a:extLst>
              <a:ext uri="{FF2B5EF4-FFF2-40B4-BE49-F238E27FC236}">
                <a16:creationId xmlns:a16="http://schemas.microsoft.com/office/drawing/2014/main" id="{8F572979-5A02-4D18-BEC6-460027E91465}"/>
              </a:ext>
            </a:extLst>
          </p:cNvPr>
          <p:cNvSpPr/>
          <p:nvPr/>
        </p:nvSpPr>
        <p:spPr>
          <a:xfrm>
            <a:off x="16329" y="601606"/>
            <a:ext cx="9073554" cy="2677656"/>
          </a:xfrm>
          <a:prstGeom prst="rect">
            <a:avLst/>
          </a:prstGeom>
          <a:solidFill>
            <a:srgbClr val="003300"/>
          </a:solidFill>
        </p:spPr>
        <p:txBody>
          <a:bodyPr wrap="square">
            <a:spAutoFit/>
          </a:bodyPr>
          <a:lstStyle/>
          <a:p>
            <a:pPr marL="457200" indent="-457200">
              <a:lnSpc>
                <a:spcPct val="200000"/>
              </a:lnSpc>
              <a:buFont typeface="Wingdings" panose="05000000000000000000" pitchFamily="2" charset="2"/>
              <a:buChar char="l"/>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公式・準公式的な学習＝</a:t>
            </a:r>
            <a:r>
              <a:rPr lang="ja-JP" altLang="en-US" sz="2800" dirty="0">
                <a:solidFill>
                  <a:srgbClr val="FFFF00"/>
                </a:solidFill>
                <a:latin typeface="Segoe UI" panose="020B0502040204020203" pitchFamily="34" charset="0"/>
                <a:ea typeface="メイリオ" panose="020B0604030504040204" pitchFamily="50" charset="-128"/>
                <a:cs typeface="Segoe UI" panose="020B0502040204020203" pitchFamily="34" charset="0"/>
              </a:rPr>
              <a:t>各種講習会</a:t>
            </a: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に参加して学ぶ</a:t>
            </a:r>
            <a:endPar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endParaRPr>
          </a:p>
          <a:p>
            <a:pPr marL="457200" indent="-457200">
              <a:lnSpc>
                <a:spcPct val="200000"/>
              </a:lnSpc>
              <a:buFont typeface="Wingdings" panose="05000000000000000000" pitchFamily="2" charset="2"/>
              <a:buChar char="l"/>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他のコーチや関係者と</a:t>
            </a:r>
            <a:r>
              <a:rPr lang="ja-JP" altLang="en-US" sz="2800" dirty="0">
                <a:solidFill>
                  <a:srgbClr val="FFFF00"/>
                </a:solidFill>
                <a:latin typeface="Segoe UI" panose="020B0502040204020203" pitchFamily="34" charset="0"/>
                <a:ea typeface="メイリオ" panose="020B0604030504040204" pitchFamily="50" charset="-128"/>
                <a:cs typeface="Segoe UI" panose="020B0502040204020203" pitchFamily="34" charset="0"/>
              </a:rPr>
              <a:t>出会う</a:t>
            </a: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格好の機会</a:t>
            </a:r>
            <a:endPar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endParaRPr>
          </a:p>
          <a:p>
            <a:pPr marL="457200" indent="-457200">
              <a:lnSpc>
                <a:spcPct val="200000"/>
              </a:lnSpc>
              <a:buFont typeface="Wingdings" panose="05000000000000000000" pitchFamily="2" charset="2"/>
              <a:buChar char="l"/>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参加することを目的とせず、成果につなげる</a:t>
            </a:r>
            <a:endPar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endParaRPr>
          </a:p>
        </p:txBody>
      </p:sp>
      <p:sp>
        <p:nvSpPr>
          <p:cNvPr id="4" name="Rectangle 20">
            <a:extLst>
              <a:ext uri="{FF2B5EF4-FFF2-40B4-BE49-F238E27FC236}">
                <a16:creationId xmlns:a16="http://schemas.microsoft.com/office/drawing/2014/main" id="{BF6E7848-ECD3-48D1-A380-58B56CFF2ABD}"/>
              </a:ext>
            </a:extLst>
          </p:cNvPr>
          <p:cNvSpPr>
            <a:spLocks noChangeArrowheads="1"/>
          </p:cNvSpPr>
          <p:nvPr/>
        </p:nvSpPr>
        <p:spPr bwMode="auto">
          <a:xfrm>
            <a:off x="-8773" y="3445843"/>
            <a:ext cx="9158212" cy="523220"/>
          </a:xfrm>
          <a:prstGeom prst="rect">
            <a:avLst/>
          </a:prstGeom>
          <a:solidFill>
            <a:srgbClr val="FF9900">
              <a:alpha val="50196"/>
            </a:srgbClr>
          </a:solidFill>
          <a:ln w="19050">
            <a:noFill/>
            <a:miter lim="800000"/>
            <a:headEnd/>
            <a:tailEnd/>
          </a:ln>
        </p:spPr>
        <p:txBody>
          <a:bodyPr wrap="square">
            <a:spAutoFit/>
          </a:bodyPr>
          <a:lstStyle/>
          <a:p>
            <a:r>
              <a:rPr lang="en-US" altLang="ja-JP" sz="2800">
                <a:latin typeface="Segoe UI" panose="020B0502040204020203" pitchFamily="34" charset="0"/>
                <a:ea typeface="メイリオ" panose="020B0604030504040204" pitchFamily="50" charset="-128"/>
                <a:cs typeface="Segoe UI" panose="020B0502040204020203" pitchFamily="34" charset="0"/>
              </a:rPr>
              <a:t>(</a:t>
            </a:r>
            <a:r>
              <a:rPr lang="en-US" altLang="ja-JP" sz="2800" dirty="0">
                <a:latin typeface="Segoe UI" panose="020B0502040204020203" pitchFamily="34" charset="0"/>
                <a:ea typeface="メイリオ" panose="020B0604030504040204" pitchFamily="50" charset="-128"/>
                <a:cs typeface="Segoe UI" panose="020B0502040204020203" pitchFamily="34" charset="0"/>
              </a:rPr>
              <a:t>6) </a:t>
            </a:r>
            <a:r>
              <a:rPr lang="ja-JP" altLang="en-US" sz="2800" dirty="0">
                <a:latin typeface="Segoe UI" panose="020B0502040204020203" pitchFamily="34" charset="0"/>
                <a:ea typeface="メイリオ" panose="020B0604030504040204" pitchFamily="50" charset="-128"/>
                <a:cs typeface="Segoe UI" panose="020B0502040204020203" pitchFamily="34" charset="0"/>
              </a:rPr>
              <a:t>コーチデベロッパー</a:t>
            </a:r>
          </a:p>
        </p:txBody>
      </p:sp>
      <p:sp>
        <p:nvSpPr>
          <p:cNvPr id="6" name="正方形/長方形 5">
            <a:extLst>
              <a:ext uri="{FF2B5EF4-FFF2-40B4-BE49-F238E27FC236}">
                <a16:creationId xmlns:a16="http://schemas.microsoft.com/office/drawing/2014/main" id="{8F572979-5A02-4D18-BEC6-460027E91465}"/>
              </a:ext>
            </a:extLst>
          </p:cNvPr>
          <p:cNvSpPr/>
          <p:nvPr/>
        </p:nvSpPr>
        <p:spPr>
          <a:xfrm>
            <a:off x="2117" y="4049712"/>
            <a:ext cx="9073554" cy="2677656"/>
          </a:xfrm>
          <a:prstGeom prst="rect">
            <a:avLst/>
          </a:prstGeom>
          <a:solidFill>
            <a:srgbClr val="003300"/>
          </a:solidFill>
        </p:spPr>
        <p:txBody>
          <a:bodyPr wrap="square">
            <a:spAutoFit/>
          </a:bodyPr>
          <a:lstStyle/>
          <a:p>
            <a:pPr marL="457200" indent="-457200">
              <a:lnSpc>
                <a:spcPct val="200000"/>
              </a:lnSpc>
              <a:buFont typeface="Wingdings" panose="05000000000000000000" pitchFamily="2" charset="2"/>
              <a:buChar char="l"/>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 </a:t>
            </a:r>
            <a:r>
              <a:rPr lang="ja-JP" altLang="en-US" sz="2800" dirty="0">
                <a:solidFill>
                  <a:srgbClr val="FFFF00"/>
                </a:solidFill>
                <a:latin typeface="Segoe UI" panose="020B0502040204020203" pitchFamily="34" charset="0"/>
                <a:ea typeface="メイリオ" panose="020B0604030504040204" pitchFamily="50" charset="-128"/>
                <a:cs typeface="Segoe UI" panose="020B0502040204020203" pitchFamily="34" charset="0"/>
              </a:rPr>
              <a:t>コーチデベロッパー</a:t>
            </a: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＝コーチを育成する人</a:t>
            </a:r>
            <a:endPar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endParaRPr>
          </a:p>
          <a:p>
            <a:pPr marL="457200" indent="-457200">
              <a:lnSpc>
                <a:spcPct val="200000"/>
              </a:lnSpc>
              <a:buFont typeface="Wingdings" panose="05000000000000000000" pitchFamily="2" charset="2"/>
              <a:buChar char="l"/>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 知識や情報を現場で活かせる形に変えるための支援</a:t>
            </a:r>
            <a:endPar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endParaRPr>
          </a:p>
          <a:p>
            <a:pPr marL="457200" indent="-457200">
              <a:lnSpc>
                <a:spcPct val="200000"/>
              </a:lnSpc>
              <a:buFont typeface="Wingdings" panose="05000000000000000000" pitchFamily="2" charset="2"/>
              <a:buChar char="l"/>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 現場での</a:t>
            </a:r>
            <a:r>
              <a:rPr lang="ja-JP" altLang="en-US" sz="2800" dirty="0">
                <a:solidFill>
                  <a:srgbClr val="FFFF00"/>
                </a:solidFill>
                <a:latin typeface="Segoe UI" panose="020B0502040204020203" pitchFamily="34" charset="0"/>
                <a:ea typeface="メイリオ" panose="020B0604030504040204" pitchFamily="50" charset="-128"/>
                <a:cs typeface="Segoe UI" panose="020B0502040204020203" pitchFamily="34" charset="0"/>
              </a:rPr>
              <a:t>アセスメント</a:t>
            </a: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役、助言する</a:t>
            </a:r>
            <a:r>
              <a:rPr lang="ja-JP" altLang="en-US" sz="2800" dirty="0">
                <a:solidFill>
                  <a:srgbClr val="FFFF00"/>
                </a:solidFill>
                <a:latin typeface="Segoe UI" panose="020B0502040204020203" pitchFamily="34" charset="0"/>
                <a:ea typeface="メイリオ" panose="020B0604030504040204" pitchFamily="50" charset="-128"/>
                <a:cs typeface="Segoe UI" panose="020B0502040204020203" pitchFamily="34" charset="0"/>
              </a:rPr>
              <a:t>メンター</a:t>
            </a: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役も</a:t>
            </a:r>
            <a:endPar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endParaRPr>
          </a:p>
        </p:txBody>
      </p:sp>
      <p:pic>
        <p:nvPicPr>
          <p:cNvPr id="49154" name="Picture 2" descr="説明会・セミナーのイラスト（女性）"/>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8112" y="1282537"/>
            <a:ext cx="1383617" cy="1349795"/>
          </a:xfrm>
          <a:prstGeom prst="rect">
            <a:avLst/>
          </a:prstGeom>
          <a:noFill/>
          <a:extLst>
            <a:ext uri="{909E8E84-426E-40DD-AFC4-6F175D3DCCD1}">
              <a14:hiddenFill xmlns:a14="http://schemas.microsoft.com/office/drawing/2010/main">
                <a:solidFill>
                  <a:srgbClr val="FFFFFF"/>
                </a:solidFill>
              </a14:hiddenFill>
            </a:ext>
          </a:extLst>
        </p:spPr>
      </p:pic>
      <p:pic>
        <p:nvPicPr>
          <p:cNvPr id="49156" name="Picture 4" descr="会社での相談のイラスト（女性の上司と女性の部下）"/>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3264" y="3641209"/>
            <a:ext cx="135331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4510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225F6ED-629F-45BE-B079-85EC47786091}"/>
              </a:ext>
            </a:extLst>
          </p:cNvPr>
          <p:cNvSpPr>
            <a:spLocks noChangeArrowheads="1"/>
          </p:cNvSpPr>
          <p:nvPr/>
        </p:nvSpPr>
        <p:spPr bwMode="auto">
          <a:xfrm>
            <a:off x="201075" y="975846"/>
            <a:ext cx="8779640" cy="973770"/>
          </a:xfrm>
          <a:prstGeom prst="rect">
            <a:avLst/>
          </a:prstGeom>
          <a:solidFill>
            <a:schemeClr val="bg1"/>
          </a:solidFill>
          <a:ln w="19050">
            <a:solidFill>
              <a:schemeClr val="bg2"/>
            </a:solidFill>
            <a:miter lim="800000"/>
            <a:headEnd/>
            <a:tailEnd/>
          </a:ln>
          <a:effectLst>
            <a:outerShdw dist="53882" dir="2700000" algn="ctr" rotWithShape="0">
              <a:schemeClr val="bg2"/>
            </a:outerShdw>
          </a:effectLst>
        </p:spPr>
        <p:txBody>
          <a:bodyPr wrap="none" anchor="ctr"/>
          <a:lstStyle/>
          <a:p>
            <a:pPr>
              <a:defRPr/>
            </a:pPr>
            <a:r>
              <a:rPr lang="en-US" altLang="ja-JP" sz="3600" dirty="0">
                <a:latin typeface="+mn-lt"/>
                <a:ea typeface="+mn-ea"/>
                <a:cs typeface="Segoe UI" panose="020B0502040204020203" pitchFamily="34" charset="0"/>
              </a:rPr>
              <a:t>1. </a:t>
            </a:r>
            <a:r>
              <a:rPr lang="ja-JP" altLang="en-US" sz="3600" dirty="0">
                <a:latin typeface="+mn-lt"/>
                <a:ea typeface="+mn-ea"/>
                <a:cs typeface="Segoe UI" panose="020B0502040204020203" pitchFamily="34" charset="0"/>
              </a:rPr>
              <a:t>いまコーチをしている方</a:t>
            </a:r>
          </a:p>
        </p:txBody>
      </p:sp>
      <p:sp>
        <p:nvSpPr>
          <p:cNvPr id="6" name="Rectangle 7">
            <a:extLst>
              <a:ext uri="{FF2B5EF4-FFF2-40B4-BE49-F238E27FC236}">
                <a16:creationId xmlns:a16="http://schemas.microsoft.com/office/drawing/2014/main" id="{F225F6ED-629F-45BE-B079-85EC47786091}"/>
              </a:ext>
            </a:extLst>
          </p:cNvPr>
          <p:cNvSpPr>
            <a:spLocks noChangeArrowheads="1"/>
          </p:cNvSpPr>
          <p:nvPr/>
        </p:nvSpPr>
        <p:spPr bwMode="auto">
          <a:xfrm>
            <a:off x="201075" y="2357834"/>
            <a:ext cx="8779640" cy="973770"/>
          </a:xfrm>
          <a:prstGeom prst="rect">
            <a:avLst/>
          </a:prstGeom>
          <a:solidFill>
            <a:schemeClr val="bg1"/>
          </a:solidFill>
          <a:ln w="19050">
            <a:solidFill>
              <a:schemeClr val="bg2"/>
            </a:solidFill>
            <a:miter lim="800000"/>
            <a:headEnd/>
            <a:tailEnd/>
          </a:ln>
          <a:effectLst>
            <a:outerShdw dist="53882" dir="2700000" algn="ctr" rotWithShape="0">
              <a:schemeClr val="bg2"/>
            </a:outerShdw>
          </a:effectLst>
        </p:spPr>
        <p:txBody>
          <a:bodyPr wrap="none" anchor="ctr"/>
          <a:lstStyle/>
          <a:p>
            <a:pPr>
              <a:defRPr/>
            </a:pPr>
            <a:r>
              <a:rPr lang="en-US" altLang="ja-JP" sz="3600" dirty="0">
                <a:latin typeface="+mn-lt"/>
                <a:ea typeface="+mn-ea"/>
                <a:cs typeface="Segoe UI" panose="020B0502040204020203" pitchFamily="34" charset="0"/>
              </a:rPr>
              <a:t>2. </a:t>
            </a:r>
            <a:r>
              <a:rPr lang="ja-JP" altLang="en-US" sz="3600" dirty="0">
                <a:latin typeface="+mn-lt"/>
                <a:ea typeface="+mn-ea"/>
                <a:cs typeface="Segoe UI" panose="020B0502040204020203" pitchFamily="34" charset="0"/>
              </a:rPr>
              <a:t>コーチを目指している方</a:t>
            </a:r>
          </a:p>
        </p:txBody>
      </p:sp>
      <p:sp>
        <p:nvSpPr>
          <p:cNvPr id="7" name="Rectangle 20">
            <a:extLst>
              <a:ext uri="{FF2B5EF4-FFF2-40B4-BE49-F238E27FC236}">
                <a16:creationId xmlns:a16="http://schemas.microsoft.com/office/drawing/2014/main" id="{0A504C90-DF95-4A47-958B-82643F3719FD}"/>
              </a:ext>
            </a:extLst>
          </p:cNvPr>
          <p:cNvSpPr>
            <a:spLocks noChangeArrowheads="1"/>
          </p:cNvSpPr>
          <p:nvPr/>
        </p:nvSpPr>
        <p:spPr bwMode="auto">
          <a:xfrm>
            <a:off x="-14212" y="-4931"/>
            <a:ext cx="9158212" cy="523220"/>
          </a:xfrm>
          <a:prstGeom prst="rect">
            <a:avLst/>
          </a:prstGeom>
          <a:solidFill>
            <a:srgbClr val="FF9900">
              <a:alpha val="50196"/>
            </a:srgbClr>
          </a:solidFill>
          <a:ln w="19050">
            <a:noFill/>
            <a:miter lim="800000"/>
            <a:headEnd/>
            <a:tailEnd/>
          </a:ln>
        </p:spPr>
        <p:txBody>
          <a:bodyPr wrap="square">
            <a:spAutoFit/>
          </a:bodyPr>
          <a:lstStyle/>
          <a:p>
            <a:r>
              <a:rPr lang="ja-JP" altLang="en-US" sz="2800" dirty="0">
                <a:latin typeface="Segoe UI" panose="020B0502040204020203" pitchFamily="34" charset="0"/>
                <a:ea typeface="メイリオ" panose="020B0604030504040204" pitchFamily="50" charset="-128"/>
                <a:cs typeface="Segoe UI" panose="020B0502040204020203" pitchFamily="34" charset="0"/>
              </a:rPr>
              <a:t>この授業を受講してほしい方</a:t>
            </a:r>
          </a:p>
        </p:txBody>
      </p:sp>
      <p:sp>
        <p:nvSpPr>
          <p:cNvPr id="8" name="Rectangle 7">
            <a:extLst>
              <a:ext uri="{FF2B5EF4-FFF2-40B4-BE49-F238E27FC236}">
                <a16:creationId xmlns:a16="http://schemas.microsoft.com/office/drawing/2014/main" id="{F225F6ED-629F-45BE-B079-85EC47786091}"/>
              </a:ext>
            </a:extLst>
          </p:cNvPr>
          <p:cNvSpPr>
            <a:spLocks noChangeArrowheads="1"/>
          </p:cNvSpPr>
          <p:nvPr/>
        </p:nvSpPr>
        <p:spPr bwMode="auto">
          <a:xfrm>
            <a:off x="201075" y="3739822"/>
            <a:ext cx="8779640" cy="973770"/>
          </a:xfrm>
          <a:prstGeom prst="rect">
            <a:avLst/>
          </a:prstGeom>
          <a:solidFill>
            <a:schemeClr val="bg1"/>
          </a:solidFill>
          <a:ln w="19050">
            <a:solidFill>
              <a:schemeClr val="bg2"/>
            </a:solidFill>
            <a:miter lim="800000"/>
            <a:headEnd/>
            <a:tailEnd/>
          </a:ln>
          <a:effectLst>
            <a:outerShdw dist="53882" dir="2700000" algn="ctr" rotWithShape="0">
              <a:schemeClr val="bg2"/>
            </a:outerShdw>
          </a:effectLst>
        </p:spPr>
        <p:txBody>
          <a:bodyPr wrap="none" anchor="ctr"/>
          <a:lstStyle/>
          <a:p>
            <a:pPr>
              <a:defRPr/>
            </a:pPr>
            <a:r>
              <a:rPr lang="en-US" altLang="ja-JP" sz="3600" dirty="0">
                <a:latin typeface="+mn-lt"/>
                <a:ea typeface="+mn-ea"/>
                <a:cs typeface="Segoe UI" panose="020B0502040204020203" pitchFamily="34" charset="0"/>
              </a:rPr>
              <a:t>3. </a:t>
            </a:r>
            <a:r>
              <a:rPr lang="ja-JP" altLang="en-US" sz="3600" dirty="0">
                <a:latin typeface="+mn-lt"/>
                <a:ea typeface="+mn-ea"/>
                <a:cs typeface="Segoe UI" panose="020B0502040204020203" pitchFamily="34" charset="0"/>
              </a:rPr>
              <a:t>教職を目指している方</a:t>
            </a:r>
          </a:p>
        </p:txBody>
      </p:sp>
      <p:sp>
        <p:nvSpPr>
          <p:cNvPr id="9" name="Rectangle 7">
            <a:extLst>
              <a:ext uri="{FF2B5EF4-FFF2-40B4-BE49-F238E27FC236}">
                <a16:creationId xmlns:a16="http://schemas.microsoft.com/office/drawing/2014/main" id="{F225F6ED-629F-45BE-B079-85EC47786091}"/>
              </a:ext>
            </a:extLst>
          </p:cNvPr>
          <p:cNvSpPr>
            <a:spLocks noChangeArrowheads="1"/>
          </p:cNvSpPr>
          <p:nvPr/>
        </p:nvSpPr>
        <p:spPr bwMode="auto">
          <a:xfrm>
            <a:off x="201075" y="5121809"/>
            <a:ext cx="8779640" cy="973770"/>
          </a:xfrm>
          <a:prstGeom prst="rect">
            <a:avLst/>
          </a:prstGeom>
          <a:solidFill>
            <a:schemeClr val="bg1"/>
          </a:solidFill>
          <a:ln w="19050">
            <a:solidFill>
              <a:schemeClr val="bg2"/>
            </a:solidFill>
            <a:miter lim="800000"/>
            <a:headEnd/>
            <a:tailEnd/>
          </a:ln>
          <a:effectLst>
            <a:outerShdw dist="53882" dir="2700000" algn="ctr" rotWithShape="0">
              <a:schemeClr val="bg2"/>
            </a:outerShdw>
          </a:effectLst>
        </p:spPr>
        <p:txBody>
          <a:bodyPr wrap="none" anchor="ctr"/>
          <a:lstStyle/>
          <a:p>
            <a:pPr>
              <a:defRPr/>
            </a:pPr>
            <a:r>
              <a:rPr lang="en-US" altLang="ja-JP" sz="3600" dirty="0">
                <a:latin typeface="+mn-lt"/>
                <a:ea typeface="+mn-ea"/>
                <a:cs typeface="Segoe UI" panose="020B0502040204020203" pitchFamily="34" charset="0"/>
              </a:rPr>
              <a:t>4. </a:t>
            </a:r>
            <a:r>
              <a:rPr lang="ja-JP" altLang="en-US" sz="3600" dirty="0">
                <a:latin typeface="+mn-lt"/>
                <a:ea typeface="+mn-ea"/>
                <a:cs typeface="Segoe UI" panose="020B0502040204020203" pitchFamily="34" charset="0"/>
              </a:rPr>
              <a:t>スポーツやコーチングに関心のある方</a:t>
            </a:r>
          </a:p>
        </p:txBody>
      </p:sp>
      <p:pic>
        <p:nvPicPr>
          <p:cNvPr id="1026" name="Picture 2" descr="テニスのコーチのイラスト"/>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4764" y="2112157"/>
            <a:ext cx="2233680" cy="211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1735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0">
            <a:extLst>
              <a:ext uri="{FF2B5EF4-FFF2-40B4-BE49-F238E27FC236}">
                <a16:creationId xmlns:a16="http://schemas.microsoft.com/office/drawing/2014/main" id="{BF6E7848-ECD3-48D1-A380-58B56CFF2ABD}"/>
              </a:ext>
            </a:extLst>
          </p:cNvPr>
          <p:cNvSpPr>
            <a:spLocks noChangeArrowheads="1"/>
          </p:cNvSpPr>
          <p:nvPr/>
        </p:nvSpPr>
        <p:spPr bwMode="auto">
          <a:xfrm>
            <a:off x="-14212" y="-4931"/>
            <a:ext cx="9158212" cy="523220"/>
          </a:xfrm>
          <a:prstGeom prst="rect">
            <a:avLst/>
          </a:prstGeom>
          <a:solidFill>
            <a:srgbClr val="FF9900">
              <a:alpha val="50196"/>
            </a:srgbClr>
          </a:solidFill>
          <a:ln w="19050">
            <a:noFill/>
            <a:miter lim="800000"/>
            <a:headEnd/>
            <a:tailEnd/>
          </a:ln>
        </p:spPr>
        <p:txBody>
          <a:bodyPr wrap="square">
            <a:spAutoFit/>
          </a:bodyPr>
          <a:lstStyle/>
          <a:p>
            <a:r>
              <a:rPr lang="ja-JP" altLang="en-US" sz="2800" dirty="0">
                <a:latin typeface="Segoe UI" panose="020B0502040204020203" pitchFamily="34" charset="0"/>
                <a:ea typeface="メイリオ" panose="020B0604030504040204" pitchFamily="50" charset="-128"/>
                <a:cs typeface="Segoe UI" panose="020B0502040204020203" pitchFamily="34" charset="0"/>
              </a:rPr>
              <a:t>第</a:t>
            </a:r>
            <a:r>
              <a:rPr lang="en-US" altLang="ja-JP" sz="2800" dirty="0">
                <a:latin typeface="Segoe UI" panose="020B0502040204020203" pitchFamily="34" charset="0"/>
                <a:ea typeface="メイリオ" panose="020B0604030504040204" pitchFamily="50" charset="-128"/>
                <a:cs typeface="Segoe UI" panose="020B0502040204020203" pitchFamily="34" charset="0"/>
              </a:rPr>
              <a:t>1</a:t>
            </a:r>
            <a:r>
              <a:rPr lang="ja-JP" altLang="en-US" sz="2800" dirty="0">
                <a:latin typeface="Segoe UI" panose="020B0502040204020203" pitchFamily="34" charset="0"/>
                <a:ea typeface="メイリオ" panose="020B0604030504040204" pitchFamily="50" charset="-128"/>
                <a:cs typeface="Segoe UI" panose="020B0502040204020203" pitchFamily="34" charset="0"/>
              </a:rPr>
              <a:t>章　コーチングの理念・哲学</a:t>
            </a:r>
          </a:p>
        </p:txBody>
      </p:sp>
      <p:sp>
        <p:nvSpPr>
          <p:cNvPr id="6" name="テキスト プレースホルダー 2"/>
          <p:cNvSpPr>
            <a:spLocks noGrp="1"/>
          </p:cNvSpPr>
          <p:nvPr>
            <p:ph type="body" idx="1"/>
          </p:nvPr>
        </p:nvSpPr>
        <p:spPr>
          <a:xfrm>
            <a:off x="450094" y="783771"/>
            <a:ext cx="8229600" cy="4525963"/>
          </a:xfrm>
        </p:spPr>
        <p:txBody>
          <a:bodyPr/>
          <a:lstStyle/>
          <a:p>
            <a:pPr marL="0" indent="0">
              <a:lnSpc>
                <a:spcPct val="150000"/>
              </a:lnSpc>
              <a:buNone/>
            </a:pPr>
            <a:r>
              <a:rPr lang="en-US" altLang="ja-JP" sz="2800" kern="100" dirty="0"/>
              <a:t>1-1</a:t>
            </a:r>
            <a:r>
              <a:rPr lang="ja-JP" altLang="en-US" sz="2800" kern="100" dirty="0"/>
              <a:t>　日本のコーチングの今</a:t>
            </a:r>
          </a:p>
          <a:p>
            <a:pPr marL="0" indent="0">
              <a:lnSpc>
                <a:spcPct val="150000"/>
              </a:lnSpc>
              <a:buNone/>
            </a:pPr>
            <a:r>
              <a:rPr lang="en-US" altLang="ja-JP" sz="2800" kern="100" dirty="0"/>
              <a:t>1-2</a:t>
            </a:r>
            <a:r>
              <a:rPr lang="ja-JP" altLang="en-US" sz="2800" kern="100" dirty="0"/>
              <a:t>　多様なコーチング文脈</a:t>
            </a:r>
          </a:p>
          <a:p>
            <a:pPr marL="0" indent="0">
              <a:lnSpc>
                <a:spcPct val="150000"/>
              </a:lnSpc>
              <a:buNone/>
            </a:pPr>
            <a:r>
              <a:rPr lang="en-US" altLang="ja-JP" sz="2800" kern="100" dirty="0"/>
              <a:t>1-3</a:t>
            </a:r>
            <a:r>
              <a:rPr lang="ja-JP" altLang="en-US" sz="2800" kern="100" dirty="0"/>
              <a:t>　コーチに求められるもの</a:t>
            </a:r>
          </a:p>
          <a:p>
            <a:pPr marL="0" indent="0">
              <a:lnSpc>
                <a:spcPct val="150000"/>
              </a:lnSpc>
              <a:buNone/>
            </a:pPr>
            <a:r>
              <a:rPr lang="en-US" altLang="ja-JP" sz="2800" kern="100" dirty="0"/>
              <a:t>1-4</a:t>
            </a:r>
            <a:r>
              <a:rPr lang="ja-JP" altLang="en-US" sz="2800" kern="100" dirty="0"/>
              <a:t>　コーチの学び</a:t>
            </a:r>
          </a:p>
        </p:txBody>
      </p:sp>
    </p:spTree>
    <p:extLst>
      <p:ext uri="{BB962C8B-B14F-4D97-AF65-F5344CB8AC3E}">
        <p14:creationId xmlns:p14="http://schemas.microsoft.com/office/powerpoint/2010/main" val="2263751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450094" y="783771"/>
            <a:ext cx="8229600" cy="4525963"/>
          </a:xfrm>
        </p:spPr>
        <p:txBody>
          <a:bodyPr/>
          <a:lstStyle/>
          <a:p>
            <a:pPr marL="0" indent="0">
              <a:lnSpc>
                <a:spcPct val="150000"/>
              </a:lnSpc>
              <a:buNone/>
            </a:pPr>
            <a:r>
              <a:rPr lang="en-US" altLang="ja-JP" sz="2800" kern="100" dirty="0"/>
              <a:t>(1) 7</a:t>
            </a:r>
            <a:r>
              <a:rPr lang="ja-JP" altLang="en-US" sz="2800" kern="100" dirty="0" err="1"/>
              <a:t>つの</a:t>
            </a:r>
            <a:r>
              <a:rPr lang="ja-JP" altLang="en-US" sz="2800" kern="100" dirty="0"/>
              <a:t>提言とモデル・コア・カリキュラム</a:t>
            </a:r>
          </a:p>
          <a:p>
            <a:pPr marL="0" indent="0">
              <a:lnSpc>
                <a:spcPct val="150000"/>
              </a:lnSpc>
              <a:buNone/>
            </a:pPr>
            <a:r>
              <a:rPr lang="en-US" altLang="ja-JP" sz="2800" kern="100" dirty="0"/>
              <a:t>(2) </a:t>
            </a:r>
            <a:r>
              <a:rPr lang="ja-JP" altLang="en-US" sz="2800" kern="100" dirty="0"/>
              <a:t>暴力やハラスメントの根絶</a:t>
            </a:r>
          </a:p>
          <a:p>
            <a:pPr marL="0" indent="0">
              <a:lnSpc>
                <a:spcPct val="150000"/>
              </a:lnSpc>
              <a:buNone/>
            </a:pPr>
            <a:r>
              <a:rPr lang="en-US" altLang="ja-JP" sz="2800" kern="100" dirty="0"/>
              <a:t>(3) </a:t>
            </a:r>
            <a:r>
              <a:rPr lang="ja-JP" altLang="en-US" sz="2800" kern="100" dirty="0"/>
              <a:t>コーチ自身の人間力向上と学び</a:t>
            </a:r>
          </a:p>
          <a:p>
            <a:pPr marL="0" indent="0">
              <a:lnSpc>
                <a:spcPct val="150000"/>
              </a:lnSpc>
              <a:buNone/>
            </a:pPr>
            <a:r>
              <a:rPr lang="en-US" altLang="ja-JP" sz="2800" kern="100" dirty="0"/>
              <a:t>(4) </a:t>
            </a:r>
            <a:r>
              <a:rPr lang="ja-JP" altLang="en-US" sz="2800" kern="100" dirty="0"/>
              <a:t>コーチとプレーヤーの関係性</a:t>
            </a:r>
          </a:p>
          <a:p>
            <a:pPr marL="0" indent="0">
              <a:lnSpc>
                <a:spcPct val="150000"/>
              </a:lnSpc>
              <a:buNone/>
            </a:pPr>
            <a:r>
              <a:rPr lang="en-US" altLang="ja-JP" sz="2800" kern="100" dirty="0"/>
              <a:t>(5) </a:t>
            </a:r>
            <a:r>
              <a:rPr lang="ja-JP" altLang="en-US" sz="2800" kern="100" dirty="0"/>
              <a:t>コーチと社会の関係性</a:t>
            </a:r>
          </a:p>
          <a:p>
            <a:pPr marL="0" indent="0">
              <a:lnSpc>
                <a:spcPct val="150000"/>
              </a:lnSpc>
              <a:buNone/>
            </a:pPr>
            <a:r>
              <a:rPr lang="en-US" altLang="ja-JP" sz="2800" kern="100" dirty="0"/>
              <a:t>(6) </a:t>
            </a:r>
            <a:r>
              <a:rPr lang="ja-JP" altLang="en-US" sz="2800" kern="100" dirty="0"/>
              <a:t>むすびに代えて</a:t>
            </a:r>
          </a:p>
        </p:txBody>
      </p:sp>
      <p:sp>
        <p:nvSpPr>
          <p:cNvPr id="4" name="Rectangle 20">
            <a:extLst>
              <a:ext uri="{FF2B5EF4-FFF2-40B4-BE49-F238E27FC236}">
                <a16:creationId xmlns:a16="http://schemas.microsoft.com/office/drawing/2014/main" id="{BF6E7848-ECD3-48D1-A380-58B56CFF2ABD}"/>
              </a:ext>
            </a:extLst>
          </p:cNvPr>
          <p:cNvSpPr>
            <a:spLocks noChangeArrowheads="1"/>
          </p:cNvSpPr>
          <p:nvPr/>
        </p:nvSpPr>
        <p:spPr bwMode="auto">
          <a:xfrm>
            <a:off x="-14212" y="-4931"/>
            <a:ext cx="9158212" cy="523220"/>
          </a:xfrm>
          <a:prstGeom prst="rect">
            <a:avLst/>
          </a:prstGeom>
          <a:solidFill>
            <a:srgbClr val="FF9900">
              <a:alpha val="50196"/>
            </a:srgbClr>
          </a:solidFill>
          <a:ln w="19050">
            <a:noFill/>
            <a:miter lim="800000"/>
            <a:headEnd/>
            <a:tailEnd/>
          </a:ln>
        </p:spPr>
        <p:txBody>
          <a:bodyPr wrap="square">
            <a:spAutoFit/>
          </a:bodyPr>
          <a:lstStyle/>
          <a:p>
            <a:r>
              <a:rPr lang="en-US" altLang="ja-JP" sz="2800" dirty="0">
                <a:latin typeface="Segoe UI" panose="020B0502040204020203" pitchFamily="34" charset="0"/>
                <a:ea typeface="メイリオ" panose="020B0604030504040204" pitchFamily="50" charset="-128"/>
                <a:cs typeface="Segoe UI" panose="020B0502040204020203" pitchFamily="34" charset="0"/>
              </a:rPr>
              <a:t>1-1</a:t>
            </a:r>
            <a:r>
              <a:rPr lang="ja-JP" altLang="en-US" sz="2800" dirty="0">
                <a:latin typeface="Segoe UI" panose="020B0502040204020203" pitchFamily="34" charset="0"/>
                <a:ea typeface="メイリオ" panose="020B0604030504040204" pitchFamily="50" charset="-128"/>
                <a:cs typeface="Segoe UI" panose="020B0502040204020203" pitchFamily="34" charset="0"/>
              </a:rPr>
              <a:t>　日本のコーチングの今</a:t>
            </a:r>
          </a:p>
        </p:txBody>
      </p:sp>
    </p:spTree>
    <p:extLst>
      <p:ext uri="{BB962C8B-B14F-4D97-AF65-F5344CB8AC3E}">
        <p14:creationId xmlns:p14="http://schemas.microsoft.com/office/powerpoint/2010/main" val="11923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0">
            <a:extLst>
              <a:ext uri="{FF2B5EF4-FFF2-40B4-BE49-F238E27FC236}">
                <a16:creationId xmlns:a16="http://schemas.microsoft.com/office/drawing/2014/main" id="{BF6E7848-ECD3-48D1-A380-58B56CFF2ABD}"/>
              </a:ext>
            </a:extLst>
          </p:cNvPr>
          <p:cNvSpPr>
            <a:spLocks noChangeArrowheads="1"/>
          </p:cNvSpPr>
          <p:nvPr/>
        </p:nvSpPr>
        <p:spPr bwMode="auto">
          <a:xfrm>
            <a:off x="-14212" y="-4931"/>
            <a:ext cx="9158212" cy="523220"/>
          </a:xfrm>
          <a:prstGeom prst="rect">
            <a:avLst/>
          </a:prstGeom>
          <a:solidFill>
            <a:srgbClr val="FF9900">
              <a:alpha val="50196"/>
            </a:srgbClr>
          </a:solidFill>
          <a:ln w="19050">
            <a:noFill/>
            <a:miter lim="800000"/>
            <a:headEnd/>
            <a:tailEnd/>
          </a:ln>
        </p:spPr>
        <p:txBody>
          <a:bodyPr wrap="square">
            <a:spAutoFit/>
          </a:bodyPr>
          <a:lstStyle/>
          <a:p>
            <a:r>
              <a:rPr lang="en-US" altLang="ja-JP" sz="2800" dirty="0">
                <a:latin typeface="Segoe UI" panose="020B0502040204020203" pitchFamily="34" charset="0"/>
                <a:ea typeface="メイリオ" panose="020B0604030504040204" pitchFamily="50" charset="-128"/>
                <a:cs typeface="Segoe UI" panose="020B0502040204020203" pitchFamily="34" charset="0"/>
              </a:rPr>
              <a:t>(1) </a:t>
            </a:r>
            <a:r>
              <a:rPr lang="ja-JP" altLang="en-US" sz="2800" dirty="0">
                <a:latin typeface="Segoe UI" panose="020B0502040204020203" pitchFamily="34" charset="0"/>
                <a:ea typeface="メイリオ" panose="020B0604030504040204" pitchFamily="50" charset="-128"/>
                <a:cs typeface="Segoe UI" panose="020B0502040204020203" pitchFamily="34" charset="0"/>
              </a:rPr>
              <a:t>グッドコーチに向けた</a:t>
            </a:r>
            <a:r>
              <a:rPr lang="en-US" altLang="ja-JP" sz="2800" dirty="0">
                <a:latin typeface="Segoe UI" panose="020B0502040204020203" pitchFamily="34" charset="0"/>
                <a:ea typeface="メイリオ" panose="020B0604030504040204" pitchFamily="50" charset="-128"/>
                <a:cs typeface="Segoe UI" panose="020B0502040204020203" pitchFamily="34" charset="0"/>
              </a:rPr>
              <a:t>7</a:t>
            </a:r>
            <a:r>
              <a:rPr lang="ja-JP" altLang="en-US" sz="2800" dirty="0" err="1">
                <a:latin typeface="Segoe UI" panose="020B0502040204020203" pitchFamily="34" charset="0"/>
                <a:ea typeface="メイリオ" panose="020B0604030504040204" pitchFamily="50" charset="-128"/>
                <a:cs typeface="Segoe UI" panose="020B0502040204020203" pitchFamily="34" charset="0"/>
              </a:rPr>
              <a:t>つの</a:t>
            </a:r>
            <a:r>
              <a:rPr lang="ja-JP" altLang="en-US" sz="2800" dirty="0">
                <a:latin typeface="Segoe UI" panose="020B0502040204020203" pitchFamily="34" charset="0"/>
                <a:ea typeface="メイリオ" panose="020B0604030504040204" pitchFamily="50" charset="-128"/>
                <a:cs typeface="Segoe UI" panose="020B0502040204020203" pitchFamily="34" charset="0"/>
              </a:rPr>
              <a:t>提言</a:t>
            </a:r>
            <a:r>
              <a:rPr lang="ja-JP" altLang="en-US" sz="1400" dirty="0">
                <a:latin typeface="Segoe UI" panose="020B0502040204020203" pitchFamily="34" charset="0"/>
                <a:ea typeface="メイリオ" panose="020B0604030504040204" pitchFamily="50" charset="-128"/>
                <a:cs typeface="Segoe UI" panose="020B0502040204020203" pitchFamily="34" charset="0"/>
              </a:rPr>
              <a:t> </a:t>
            </a:r>
            <a:r>
              <a:rPr lang="en-US" altLang="ja-JP" sz="1400" dirty="0">
                <a:latin typeface="Segoe UI" panose="020B0502040204020203" pitchFamily="34" charset="0"/>
                <a:ea typeface="メイリオ" panose="020B0604030504040204" pitchFamily="50" charset="-128"/>
                <a:cs typeface="Segoe UI" panose="020B0502040204020203" pitchFamily="34" charset="0"/>
              </a:rPr>
              <a:t>(</a:t>
            </a:r>
            <a:r>
              <a:rPr lang="ja-JP" altLang="en-US" sz="1400" dirty="0">
                <a:latin typeface="Segoe UI" panose="020B0502040204020203" pitchFamily="34" charset="0"/>
                <a:ea typeface="メイリオ" panose="020B0604030504040204" pitchFamily="50" charset="-128"/>
                <a:cs typeface="Segoe UI" panose="020B0502040204020203" pitchFamily="34" charset="0"/>
              </a:rPr>
              <a:t>コーチング推進コンソーシアム</a:t>
            </a:r>
            <a:r>
              <a:rPr lang="en-US" altLang="ja-JP" sz="1400" dirty="0">
                <a:latin typeface="Segoe UI" panose="020B0502040204020203" pitchFamily="34" charset="0"/>
                <a:ea typeface="メイリオ" panose="020B0604030504040204" pitchFamily="50" charset="-128"/>
                <a:cs typeface="Segoe UI" panose="020B0502040204020203" pitchFamily="34" charset="0"/>
              </a:rPr>
              <a:t>, 2015)</a:t>
            </a:r>
            <a:endParaRPr lang="ja-JP" altLang="en-US" sz="1400" dirty="0">
              <a:latin typeface="Segoe UI" panose="020B0502040204020203" pitchFamily="34" charset="0"/>
              <a:ea typeface="メイリオ" panose="020B0604030504040204" pitchFamily="50" charset="-128"/>
              <a:cs typeface="Segoe UI" panose="020B0502040204020203" pitchFamily="34" charset="0"/>
            </a:endParaRPr>
          </a:p>
        </p:txBody>
      </p:sp>
      <p:sp>
        <p:nvSpPr>
          <p:cNvPr id="5" name="Rectangle 7">
            <a:extLst>
              <a:ext uri="{FF2B5EF4-FFF2-40B4-BE49-F238E27FC236}">
                <a16:creationId xmlns:a16="http://schemas.microsoft.com/office/drawing/2014/main" id="{F225F6ED-629F-45BE-B079-85EC47786091}"/>
              </a:ext>
            </a:extLst>
          </p:cNvPr>
          <p:cNvSpPr>
            <a:spLocks noChangeArrowheads="1"/>
          </p:cNvSpPr>
          <p:nvPr/>
        </p:nvSpPr>
        <p:spPr bwMode="auto">
          <a:xfrm>
            <a:off x="201075" y="616263"/>
            <a:ext cx="8779640" cy="1067077"/>
          </a:xfrm>
          <a:prstGeom prst="rect">
            <a:avLst/>
          </a:prstGeom>
          <a:solidFill>
            <a:schemeClr val="bg1"/>
          </a:solidFill>
          <a:ln w="19050">
            <a:solidFill>
              <a:schemeClr val="bg2"/>
            </a:solidFill>
            <a:miter lim="800000"/>
            <a:headEnd/>
            <a:tailEnd/>
          </a:ln>
          <a:effectLst>
            <a:outerShdw dist="53882" dir="2700000" algn="ctr" rotWithShape="0">
              <a:schemeClr val="bg2"/>
            </a:outerShdw>
          </a:effectLst>
        </p:spPr>
        <p:txBody>
          <a:bodyPr wrap="none" anchor="ctr"/>
          <a:lstStyle/>
          <a:p>
            <a:pPr marL="514350" indent="-514350">
              <a:buAutoNum type="arabicPeriod"/>
              <a:defRPr/>
            </a:pPr>
            <a:r>
              <a:rPr lang="ja-JP" altLang="en-US" sz="3200" dirty="0">
                <a:latin typeface="+mn-lt"/>
                <a:ea typeface="+mn-ea"/>
                <a:cs typeface="Segoe UI" panose="020B0502040204020203" pitchFamily="34" charset="0"/>
              </a:rPr>
              <a:t>暴力やあらゆるハラスメントの根絶に全力を</a:t>
            </a:r>
            <a:endParaRPr lang="en-US" altLang="ja-JP" sz="3200" dirty="0">
              <a:latin typeface="+mn-lt"/>
              <a:ea typeface="+mn-ea"/>
              <a:cs typeface="Segoe UI" panose="020B0502040204020203" pitchFamily="34" charset="0"/>
            </a:endParaRPr>
          </a:p>
          <a:p>
            <a:pPr>
              <a:defRPr/>
            </a:pPr>
            <a:r>
              <a:rPr lang="ja-JP" altLang="en-US" sz="3200" dirty="0">
                <a:latin typeface="+mn-lt"/>
                <a:ea typeface="+mn-ea"/>
                <a:cs typeface="Segoe UI" panose="020B0502040204020203" pitchFamily="34" charset="0"/>
              </a:rPr>
              <a:t>　 尽くしましょう</a:t>
            </a:r>
          </a:p>
        </p:txBody>
      </p:sp>
      <p:sp>
        <p:nvSpPr>
          <p:cNvPr id="6" name="Rectangle 7">
            <a:extLst>
              <a:ext uri="{FF2B5EF4-FFF2-40B4-BE49-F238E27FC236}">
                <a16:creationId xmlns:a16="http://schemas.microsoft.com/office/drawing/2014/main" id="{F225F6ED-629F-45BE-B079-85EC47786091}"/>
              </a:ext>
            </a:extLst>
          </p:cNvPr>
          <p:cNvSpPr>
            <a:spLocks noChangeArrowheads="1"/>
          </p:cNvSpPr>
          <p:nvPr/>
        </p:nvSpPr>
        <p:spPr bwMode="auto">
          <a:xfrm>
            <a:off x="201075" y="1887425"/>
            <a:ext cx="8779640" cy="609520"/>
          </a:xfrm>
          <a:prstGeom prst="rect">
            <a:avLst/>
          </a:prstGeom>
          <a:solidFill>
            <a:schemeClr val="bg1"/>
          </a:solidFill>
          <a:ln w="19050">
            <a:solidFill>
              <a:schemeClr val="bg2"/>
            </a:solidFill>
            <a:miter lim="800000"/>
            <a:headEnd/>
            <a:tailEnd/>
          </a:ln>
          <a:effectLst>
            <a:outerShdw dist="53882" dir="2700000" algn="ctr" rotWithShape="0">
              <a:schemeClr val="bg2"/>
            </a:outerShdw>
          </a:effectLst>
        </p:spPr>
        <p:txBody>
          <a:bodyPr wrap="none" anchor="ctr"/>
          <a:lstStyle/>
          <a:p>
            <a:pPr>
              <a:defRPr/>
            </a:pPr>
            <a:r>
              <a:rPr lang="en-US" altLang="ja-JP" sz="3200" dirty="0">
                <a:latin typeface="+mn-lt"/>
                <a:ea typeface="+mn-ea"/>
                <a:cs typeface="Segoe UI" panose="020B0502040204020203" pitchFamily="34" charset="0"/>
              </a:rPr>
              <a:t>2.</a:t>
            </a:r>
            <a:r>
              <a:rPr lang="ja-JP" altLang="en-US" sz="3200" dirty="0">
                <a:latin typeface="+mn-lt"/>
                <a:ea typeface="+mn-ea"/>
                <a:cs typeface="Segoe UI" panose="020B0502040204020203" pitchFamily="34" charset="0"/>
              </a:rPr>
              <a:t> 自らの「人間力」を高めましょう</a:t>
            </a:r>
          </a:p>
        </p:txBody>
      </p:sp>
      <p:sp>
        <p:nvSpPr>
          <p:cNvPr id="7" name="Rectangle 7">
            <a:extLst>
              <a:ext uri="{FF2B5EF4-FFF2-40B4-BE49-F238E27FC236}">
                <a16:creationId xmlns:a16="http://schemas.microsoft.com/office/drawing/2014/main" id="{F225F6ED-629F-45BE-B079-85EC47786091}"/>
              </a:ext>
            </a:extLst>
          </p:cNvPr>
          <p:cNvSpPr>
            <a:spLocks noChangeArrowheads="1"/>
          </p:cNvSpPr>
          <p:nvPr/>
        </p:nvSpPr>
        <p:spPr bwMode="auto">
          <a:xfrm>
            <a:off x="201075" y="2701030"/>
            <a:ext cx="8779640" cy="609520"/>
          </a:xfrm>
          <a:prstGeom prst="rect">
            <a:avLst/>
          </a:prstGeom>
          <a:solidFill>
            <a:schemeClr val="bg1"/>
          </a:solidFill>
          <a:ln w="19050">
            <a:solidFill>
              <a:schemeClr val="bg2"/>
            </a:solidFill>
            <a:miter lim="800000"/>
            <a:headEnd/>
            <a:tailEnd/>
          </a:ln>
          <a:effectLst>
            <a:outerShdw dist="53882" dir="2700000" algn="ctr" rotWithShape="0">
              <a:schemeClr val="bg2"/>
            </a:outerShdw>
          </a:effectLst>
        </p:spPr>
        <p:txBody>
          <a:bodyPr wrap="none" anchor="ctr"/>
          <a:lstStyle/>
          <a:p>
            <a:pPr>
              <a:defRPr/>
            </a:pPr>
            <a:r>
              <a:rPr lang="en-US" altLang="ja-JP" sz="3200" dirty="0">
                <a:latin typeface="+mn-lt"/>
                <a:ea typeface="+mn-ea"/>
                <a:cs typeface="Segoe UI" panose="020B0502040204020203" pitchFamily="34" charset="0"/>
              </a:rPr>
              <a:t>3. </a:t>
            </a:r>
            <a:r>
              <a:rPr lang="ja-JP" altLang="en-US" sz="3200" dirty="0">
                <a:latin typeface="+mn-lt"/>
                <a:ea typeface="+mn-ea"/>
                <a:cs typeface="Segoe UI" panose="020B0502040204020203" pitchFamily="34" charset="0"/>
              </a:rPr>
              <a:t>常に学び続けましょう</a:t>
            </a:r>
          </a:p>
        </p:txBody>
      </p:sp>
      <p:sp>
        <p:nvSpPr>
          <p:cNvPr id="8" name="Rectangle 7">
            <a:extLst>
              <a:ext uri="{FF2B5EF4-FFF2-40B4-BE49-F238E27FC236}">
                <a16:creationId xmlns:a16="http://schemas.microsoft.com/office/drawing/2014/main" id="{F225F6ED-629F-45BE-B079-85EC47786091}"/>
              </a:ext>
            </a:extLst>
          </p:cNvPr>
          <p:cNvSpPr>
            <a:spLocks noChangeArrowheads="1"/>
          </p:cNvSpPr>
          <p:nvPr/>
        </p:nvSpPr>
        <p:spPr bwMode="auto">
          <a:xfrm>
            <a:off x="201075" y="3514635"/>
            <a:ext cx="8779640" cy="609520"/>
          </a:xfrm>
          <a:prstGeom prst="rect">
            <a:avLst/>
          </a:prstGeom>
          <a:solidFill>
            <a:schemeClr val="bg1"/>
          </a:solidFill>
          <a:ln w="19050">
            <a:solidFill>
              <a:schemeClr val="bg2"/>
            </a:solidFill>
            <a:miter lim="800000"/>
            <a:headEnd/>
            <a:tailEnd/>
          </a:ln>
          <a:effectLst>
            <a:outerShdw dist="53882" dir="2700000" algn="ctr" rotWithShape="0">
              <a:schemeClr val="bg2"/>
            </a:outerShdw>
          </a:effectLst>
        </p:spPr>
        <p:txBody>
          <a:bodyPr wrap="none" anchor="ctr"/>
          <a:lstStyle/>
          <a:p>
            <a:pPr>
              <a:defRPr/>
            </a:pPr>
            <a:r>
              <a:rPr lang="en-US" altLang="ja-JP" sz="3200" dirty="0">
                <a:latin typeface="+mn-lt"/>
                <a:ea typeface="+mn-ea"/>
                <a:cs typeface="Segoe UI" panose="020B0502040204020203" pitchFamily="34" charset="0"/>
              </a:rPr>
              <a:t>4. </a:t>
            </a:r>
            <a:r>
              <a:rPr lang="ja-JP" altLang="en-US" sz="3200" dirty="0">
                <a:latin typeface="+mn-lt"/>
                <a:ea typeface="+mn-ea"/>
                <a:cs typeface="Segoe UI" panose="020B0502040204020203" pitchFamily="34" charset="0"/>
              </a:rPr>
              <a:t>プレーヤーのことを最優先に考えましょう</a:t>
            </a:r>
          </a:p>
        </p:txBody>
      </p:sp>
      <p:sp>
        <p:nvSpPr>
          <p:cNvPr id="9" name="Rectangle 7">
            <a:extLst>
              <a:ext uri="{FF2B5EF4-FFF2-40B4-BE49-F238E27FC236}">
                <a16:creationId xmlns:a16="http://schemas.microsoft.com/office/drawing/2014/main" id="{F225F6ED-629F-45BE-B079-85EC47786091}"/>
              </a:ext>
            </a:extLst>
          </p:cNvPr>
          <p:cNvSpPr>
            <a:spLocks noChangeArrowheads="1"/>
          </p:cNvSpPr>
          <p:nvPr/>
        </p:nvSpPr>
        <p:spPr bwMode="auto">
          <a:xfrm>
            <a:off x="201075" y="4328240"/>
            <a:ext cx="8779640" cy="609520"/>
          </a:xfrm>
          <a:prstGeom prst="rect">
            <a:avLst/>
          </a:prstGeom>
          <a:solidFill>
            <a:schemeClr val="bg1"/>
          </a:solidFill>
          <a:ln w="19050">
            <a:solidFill>
              <a:schemeClr val="bg2"/>
            </a:solidFill>
            <a:miter lim="800000"/>
            <a:headEnd/>
            <a:tailEnd/>
          </a:ln>
          <a:effectLst>
            <a:outerShdw dist="53882" dir="2700000" algn="ctr" rotWithShape="0">
              <a:schemeClr val="bg2"/>
            </a:outerShdw>
          </a:effectLst>
        </p:spPr>
        <p:txBody>
          <a:bodyPr wrap="none" anchor="ctr"/>
          <a:lstStyle/>
          <a:p>
            <a:pPr>
              <a:defRPr/>
            </a:pPr>
            <a:r>
              <a:rPr lang="en-US" altLang="ja-JP" sz="3200" dirty="0">
                <a:latin typeface="+mn-lt"/>
                <a:ea typeface="+mn-ea"/>
                <a:cs typeface="Segoe UI" panose="020B0502040204020203" pitchFamily="34" charset="0"/>
              </a:rPr>
              <a:t>5. </a:t>
            </a:r>
            <a:r>
              <a:rPr lang="ja-JP" altLang="en-US" sz="3200" dirty="0">
                <a:latin typeface="+mn-lt"/>
                <a:ea typeface="+mn-ea"/>
                <a:cs typeface="Segoe UI" panose="020B0502040204020203" pitchFamily="34" charset="0"/>
              </a:rPr>
              <a:t>自立したプレーヤーを育てましょう</a:t>
            </a:r>
          </a:p>
        </p:txBody>
      </p:sp>
      <p:sp>
        <p:nvSpPr>
          <p:cNvPr id="10" name="Rectangle 7">
            <a:extLst>
              <a:ext uri="{FF2B5EF4-FFF2-40B4-BE49-F238E27FC236}">
                <a16:creationId xmlns:a16="http://schemas.microsoft.com/office/drawing/2014/main" id="{F225F6ED-629F-45BE-B079-85EC47786091}"/>
              </a:ext>
            </a:extLst>
          </p:cNvPr>
          <p:cNvSpPr>
            <a:spLocks noChangeArrowheads="1"/>
          </p:cNvSpPr>
          <p:nvPr/>
        </p:nvSpPr>
        <p:spPr bwMode="auto">
          <a:xfrm>
            <a:off x="201075" y="5141845"/>
            <a:ext cx="8779640" cy="609520"/>
          </a:xfrm>
          <a:prstGeom prst="rect">
            <a:avLst/>
          </a:prstGeom>
          <a:solidFill>
            <a:schemeClr val="bg1"/>
          </a:solidFill>
          <a:ln w="19050">
            <a:solidFill>
              <a:schemeClr val="bg2"/>
            </a:solidFill>
            <a:miter lim="800000"/>
            <a:headEnd/>
            <a:tailEnd/>
          </a:ln>
          <a:effectLst>
            <a:outerShdw dist="53882" dir="2700000" algn="ctr" rotWithShape="0">
              <a:schemeClr val="bg2"/>
            </a:outerShdw>
          </a:effectLst>
        </p:spPr>
        <p:txBody>
          <a:bodyPr wrap="none" anchor="ctr"/>
          <a:lstStyle/>
          <a:p>
            <a:pPr>
              <a:defRPr/>
            </a:pPr>
            <a:r>
              <a:rPr lang="en-US" altLang="ja-JP" sz="3200" dirty="0">
                <a:latin typeface="+mn-lt"/>
                <a:ea typeface="+mn-ea"/>
                <a:cs typeface="Segoe UI" panose="020B0502040204020203" pitchFamily="34" charset="0"/>
              </a:rPr>
              <a:t>6. </a:t>
            </a:r>
            <a:r>
              <a:rPr lang="ja-JP" altLang="en-US" sz="3200" dirty="0">
                <a:latin typeface="+mn-lt"/>
                <a:ea typeface="+mn-ea"/>
                <a:cs typeface="Segoe UI" panose="020B0502040204020203" pitchFamily="34" charset="0"/>
              </a:rPr>
              <a:t>社会に開かれたコーチングに努めましょう</a:t>
            </a:r>
          </a:p>
        </p:txBody>
      </p:sp>
      <p:sp>
        <p:nvSpPr>
          <p:cNvPr id="11" name="Rectangle 7">
            <a:extLst>
              <a:ext uri="{FF2B5EF4-FFF2-40B4-BE49-F238E27FC236}">
                <a16:creationId xmlns:a16="http://schemas.microsoft.com/office/drawing/2014/main" id="{F225F6ED-629F-45BE-B079-85EC47786091}"/>
              </a:ext>
            </a:extLst>
          </p:cNvPr>
          <p:cNvSpPr>
            <a:spLocks noChangeArrowheads="1"/>
          </p:cNvSpPr>
          <p:nvPr/>
        </p:nvSpPr>
        <p:spPr bwMode="auto">
          <a:xfrm>
            <a:off x="201075" y="5955451"/>
            <a:ext cx="8779640" cy="609520"/>
          </a:xfrm>
          <a:prstGeom prst="rect">
            <a:avLst/>
          </a:prstGeom>
          <a:solidFill>
            <a:schemeClr val="bg1"/>
          </a:solidFill>
          <a:ln w="19050">
            <a:solidFill>
              <a:schemeClr val="bg2"/>
            </a:solidFill>
            <a:miter lim="800000"/>
            <a:headEnd/>
            <a:tailEnd/>
          </a:ln>
          <a:effectLst>
            <a:outerShdw dist="53882" dir="2700000" algn="ctr" rotWithShape="0">
              <a:schemeClr val="bg2"/>
            </a:outerShdw>
          </a:effectLst>
        </p:spPr>
        <p:txBody>
          <a:bodyPr wrap="none" anchor="ctr"/>
          <a:lstStyle/>
          <a:p>
            <a:pPr>
              <a:defRPr/>
            </a:pPr>
            <a:r>
              <a:rPr lang="en-US" altLang="ja-JP" sz="3200" dirty="0">
                <a:latin typeface="+mn-lt"/>
                <a:ea typeface="+mn-ea"/>
                <a:cs typeface="Segoe UI" panose="020B0502040204020203" pitchFamily="34" charset="0"/>
              </a:rPr>
              <a:t>7. </a:t>
            </a:r>
            <a:r>
              <a:rPr lang="ja-JP" altLang="en-US" sz="3200" dirty="0">
                <a:latin typeface="+mn-lt"/>
                <a:ea typeface="+mn-ea"/>
                <a:cs typeface="Segoe UI" panose="020B0502040204020203" pitchFamily="34" charset="0"/>
              </a:rPr>
              <a:t>コーチの社会的信頼を高めましょう</a:t>
            </a:r>
          </a:p>
        </p:txBody>
      </p:sp>
      <p:pic>
        <p:nvPicPr>
          <p:cNvPr id="2052" name="Picture 4" descr="体育の先生・教師のイラスト（男性）"/>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5665" y="1331870"/>
            <a:ext cx="1066799" cy="1904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4283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0">
            <a:extLst>
              <a:ext uri="{FF2B5EF4-FFF2-40B4-BE49-F238E27FC236}">
                <a16:creationId xmlns:a16="http://schemas.microsoft.com/office/drawing/2014/main" id="{BF6E7848-ECD3-48D1-A380-58B56CFF2ABD}"/>
              </a:ext>
            </a:extLst>
          </p:cNvPr>
          <p:cNvSpPr>
            <a:spLocks noChangeArrowheads="1"/>
          </p:cNvSpPr>
          <p:nvPr/>
        </p:nvSpPr>
        <p:spPr bwMode="auto">
          <a:xfrm>
            <a:off x="-14212" y="-4931"/>
            <a:ext cx="9158212" cy="523220"/>
          </a:xfrm>
          <a:prstGeom prst="rect">
            <a:avLst/>
          </a:prstGeom>
          <a:solidFill>
            <a:srgbClr val="FF9900">
              <a:alpha val="50196"/>
            </a:srgbClr>
          </a:solidFill>
          <a:ln w="19050">
            <a:noFill/>
            <a:miter lim="800000"/>
            <a:headEnd/>
            <a:tailEnd/>
          </a:ln>
        </p:spPr>
        <p:txBody>
          <a:bodyPr wrap="square">
            <a:spAutoFit/>
          </a:bodyPr>
          <a:lstStyle/>
          <a:p>
            <a:r>
              <a:rPr lang="en-US" altLang="ja-JP" sz="2800" dirty="0">
                <a:latin typeface="Segoe UI" panose="020B0502040204020203" pitchFamily="34" charset="0"/>
                <a:ea typeface="メイリオ" panose="020B0604030504040204" pitchFamily="50" charset="-128"/>
                <a:cs typeface="Segoe UI" panose="020B0502040204020203" pitchFamily="34" charset="0"/>
              </a:rPr>
              <a:t>(1)</a:t>
            </a:r>
            <a:r>
              <a:rPr lang="ja-JP" altLang="en-US" sz="2800" dirty="0">
                <a:latin typeface="Segoe UI" panose="020B0502040204020203" pitchFamily="34" charset="0"/>
                <a:ea typeface="メイリオ" panose="020B0604030504040204" pitchFamily="50" charset="-128"/>
                <a:cs typeface="Segoe UI" panose="020B0502040204020203" pitchFamily="34" charset="0"/>
              </a:rPr>
              <a:t>「モデル・コア・カリキュラム」</a:t>
            </a:r>
            <a:r>
              <a:rPr lang="en-US" altLang="ja-JP" dirty="0">
                <a:latin typeface="Segoe UI" panose="020B0502040204020203" pitchFamily="34" charset="0"/>
                <a:ea typeface="メイリオ" panose="020B0604030504040204" pitchFamily="50" charset="-128"/>
                <a:cs typeface="Segoe UI" panose="020B0502040204020203" pitchFamily="34" charset="0"/>
              </a:rPr>
              <a:t>(</a:t>
            </a:r>
            <a:r>
              <a:rPr lang="ja-JP" altLang="en-US" dirty="0">
                <a:latin typeface="Segoe UI" panose="020B0502040204020203" pitchFamily="34" charset="0"/>
                <a:ea typeface="メイリオ" panose="020B0604030504040204" pitchFamily="50" charset="-128"/>
                <a:cs typeface="Segoe UI" panose="020B0502040204020203" pitchFamily="34" charset="0"/>
              </a:rPr>
              <a:t>日本スポーツ協会</a:t>
            </a:r>
            <a:r>
              <a:rPr lang="en-US" altLang="ja-JP" dirty="0">
                <a:latin typeface="Segoe UI" panose="020B0502040204020203" pitchFamily="34" charset="0"/>
                <a:ea typeface="メイリオ" panose="020B0604030504040204" pitchFamily="50" charset="-128"/>
                <a:cs typeface="Segoe UI" panose="020B0502040204020203" pitchFamily="34" charset="0"/>
              </a:rPr>
              <a:t>HP)</a:t>
            </a:r>
            <a:endParaRPr lang="ja-JP" altLang="en-US" sz="1200" dirty="0">
              <a:latin typeface="Segoe UI" panose="020B0502040204020203" pitchFamily="34" charset="0"/>
              <a:ea typeface="メイリオ" panose="020B0604030504040204" pitchFamily="50" charset="-128"/>
              <a:cs typeface="Segoe UI" panose="020B0502040204020203" pitchFamily="34" charset="0"/>
            </a:endParaRPr>
          </a:p>
        </p:txBody>
      </p:sp>
      <p:pic>
        <p:nvPicPr>
          <p:cNvPr id="8" name="図 7"/>
          <p:cNvPicPr>
            <a:picLocks noChangeAspect="1"/>
          </p:cNvPicPr>
          <p:nvPr/>
        </p:nvPicPr>
        <p:blipFill>
          <a:blip r:embed="rId3"/>
          <a:stretch>
            <a:fillRect/>
          </a:stretch>
        </p:blipFill>
        <p:spPr>
          <a:xfrm>
            <a:off x="282874" y="1255187"/>
            <a:ext cx="8564039" cy="4591277"/>
          </a:xfrm>
          <a:prstGeom prst="rect">
            <a:avLst/>
          </a:prstGeom>
        </p:spPr>
      </p:pic>
    </p:spTree>
    <p:extLst>
      <p:ext uri="{BB962C8B-B14F-4D97-AF65-F5344CB8AC3E}">
        <p14:creationId xmlns:p14="http://schemas.microsoft.com/office/powerpoint/2010/main" val="2734068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0">
            <a:extLst>
              <a:ext uri="{FF2B5EF4-FFF2-40B4-BE49-F238E27FC236}">
                <a16:creationId xmlns:a16="http://schemas.microsoft.com/office/drawing/2014/main" id="{BF6E7848-ECD3-48D1-A380-58B56CFF2ABD}"/>
              </a:ext>
            </a:extLst>
          </p:cNvPr>
          <p:cNvSpPr>
            <a:spLocks noChangeArrowheads="1"/>
          </p:cNvSpPr>
          <p:nvPr/>
        </p:nvSpPr>
        <p:spPr bwMode="auto">
          <a:xfrm>
            <a:off x="-14212" y="-4931"/>
            <a:ext cx="9158212" cy="523220"/>
          </a:xfrm>
          <a:prstGeom prst="rect">
            <a:avLst/>
          </a:prstGeom>
          <a:solidFill>
            <a:srgbClr val="FF9900">
              <a:alpha val="50196"/>
            </a:srgbClr>
          </a:solidFill>
          <a:ln w="19050">
            <a:noFill/>
            <a:miter lim="800000"/>
            <a:headEnd/>
            <a:tailEnd/>
          </a:ln>
        </p:spPr>
        <p:txBody>
          <a:bodyPr wrap="square">
            <a:spAutoFit/>
          </a:bodyPr>
          <a:lstStyle/>
          <a:p>
            <a:r>
              <a:rPr lang="en-US" altLang="ja-JP" sz="2800" dirty="0">
                <a:latin typeface="Segoe UI" panose="020B0502040204020203" pitchFamily="34" charset="0"/>
                <a:ea typeface="メイリオ" panose="020B0604030504040204" pitchFamily="50" charset="-128"/>
                <a:cs typeface="Segoe UI" panose="020B0502040204020203" pitchFamily="34" charset="0"/>
              </a:rPr>
              <a:t>(2) </a:t>
            </a:r>
            <a:r>
              <a:rPr lang="ja-JP" altLang="en-US" sz="2800" dirty="0">
                <a:latin typeface="Segoe UI" panose="020B0502040204020203" pitchFamily="34" charset="0"/>
                <a:ea typeface="メイリオ" panose="020B0604030504040204" pitchFamily="50" charset="-128"/>
                <a:cs typeface="Segoe UI" panose="020B0502040204020203" pitchFamily="34" charset="0"/>
              </a:rPr>
              <a:t>暴力やハラスメントの根絶</a:t>
            </a:r>
            <a:endParaRPr lang="ja-JP" altLang="en-US" sz="1200" dirty="0">
              <a:latin typeface="Segoe UI" panose="020B0502040204020203" pitchFamily="34" charset="0"/>
              <a:ea typeface="メイリオ" panose="020B0604030504040204" pitchFamily="50" charset="-128"/>
              <a:cs typeface="Segoe UI" panose="020B0502040204020203" pitchFamily="34" charset="0"/>
            </a:endParaRPr>
          </a:p>
        </p:txBody>
      </p:sp>
      <p:sp>
        <p:nvSpPr>
          <p:cNvPr id="6" name="Rectangle 7">
            <a:extLst>
              <a:ext uri="{FF2B5EF4-FFF2-40B4-BE49-F238E27FC236}">
                <a16:creationId xmlns:a16="http://schemas.microsoft.com/office/drawing/2014/main" id="{F225F6ED-629F-45BE-B079-85EC47786091}"/>
              </a:ext>
            </a:extLst>
          </p:cNvPr>
          <p:cNvSpPr>
            <a:spLocks noChangeArrowheads="1"/>
          </p:cNvSpPr>
          <p:nvPr/>
        </p:nvSpPr>
        <p:spPr bwMode="auto">
          <a:xfrm>
            <a:off x="201075" y="616263"/>
            <a:ext cx="8779640" cy="1067077"/>
          </a:xfrm>
          <a:prstGeom prst="rect">
            <a:avLst/>
          </a:prstGeom>
          <a:solidFill>
            <a:schemeClr val="bg1"/>
          </a:solidFill>
          <a:ln w="19050">
            <a:solidFill>
              <a:schemeClr val="bg2"/>
            </a:solidFill>
            <a:miter lim="800000"/>
            <a:headEnd/>
            <a:tailEnd/>
          </a:ln>
          <a:effectLst>
            <a:outerShdw dist="53882" dir="2700000" algn="ctr" rotWithShape="0">
              <a:schemeClr val="bg2"/>
            </a:outerShdw>
          </a:effectLst>
        </p:spPr>
        <p:txBody>
          <a:bodyPr wrap="none" anchor="ctr"/>
          <a:lstStyle/>
          <a:p>
            <a:pPr marL="514350" indent="-514350">
              <a:buAutoNum type="arabicPeriod"/>
              <a:defRPr/>
            </a:pPr>
            <a:r>
              <a:rPr lang="ja-JP" altLang="en-US" sz="3200" dirty="0">
                <a:latin typeface="+mn-lt"/>
                <a:ea typeface="+mn-ea"/>
                <a:cs typeface="Segoe UI" panose="020B0502040204020203" pitchFamily="34" charset="0"/>
              </a:rPr>
              <a:t>暴力やあらゆるハラスメントの根絶に全力を</a:t>
            </a:r>
            <a:endParaRPr lang="en-US" altLang="ja-JP" sz="3200" dirty="0">
              <a:latin typeface="+mn-lt"/>
              <a:ea typeface="+mn-ea"/>
              <a:cs typeface="Segoe UI" panose="020B0502040204020203" pitchFamily="34" charset="0"/>
            </a:endParaRPr>
          </a:p>
          <a:p>
            <a:pPr>
              <a:defRPr/>
            </a:pPr>
            <a:r>
              <a:rPr lang="ja-JP" altLang="en-US" sz="3200" dirty="0">
                <a:latin typeface="+mn-lt"/>
                <a:ea typeface="+mn-ea"/>
                <a:cs typeface="Segoe UI" panose="020B0502040204020203" pitchFamily="34" charset="0"/>
              </a:rPr>
              <a:t>　 尽くしましょう</a:t>
            </a:r>
          </a:p>
        </p:txBody>
      </p:sp>
      <p:sp>
        <p:nvSpPr>
          <p:cNvPr id="7" name="正方形/長方形 6">
            <a:extLst>
              <a:ext uri="{FF2B5EF4-FFF2-40B4-BE49-F238E27FC236}">
                <a16:creationId xmlns:a16="http://schemas.microsoft.com/office/drawing/2014/main" id="{8F572979-5A02-4D18-BEC6-460027E91465}"/>
              </a:ext>
            </a:extLst>
          </p:cNvPr>
          <p:cNvSpPr/>
          <p:nvPr/>
        </p:nvSpPr>
        <p:spPr>
          <a:xfrm>
            <a:off x="28117" y="2152824"/>
            <a:ext cx="9073554" cy="4401205"/>
          </a:xfrm>
          <a:prstGeom prst="rect">
            <a:avLst/>
          </a:prstGeom>
          <a:solidFill>
            <a:srgbClr val="003300"/>
          </a:solidFill>
        </p:spPr>
        <p:txBody>
          <a:bodyPr wrap="square">
            <a:spAutoFit/>
          </a:bodyPr>
          <a:lstStyle/>
          <a:p>
            <a:pPr marL="457200" indent="-457200">
              <a:lnSpc>
                <a:spcPct val="200000"/>
              </a:lnSpc>
              <a:buFont typeface="Wingdings" panose="05000000000000000000" pitchFamily="2" charset="2"/>
              <a:buChar char="l"/>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暴力だけでなく、パワーハラスメントやセクシャルハラスメントについても根絶が必要</a:t>
            </a:r>
            <a:endPar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endParaRPr>
          </a:p>
          <a:p>
            <a:pPr marL="457200" indent="-457200">
              <a:lnSpc>
                <a:spcPct val="200000"/>
              </a:lnSpc>
              <a:buFont typeface="Wingdings" panose="05000000000000000000" pitchFamily="2" charset="2"/>
              <a:buChar char="l"/>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「しごき」「虐待」も問題</a:t>
            </a:r>
            <a:endParaRPr lang="en-US" altLang="ja-JP" sz="2800" dirty="0">
              <a:solidFill>
                <a:schemeClr val="bg1"/>
              </a:solidFill>
              <a:latin typeface="Segoe UI" panose="020B0502040204020203" pitchFamily="34" charset="0"/>
              <a:ea typeface="メイリオ" panose="020B0604030504040204" pitchFamily="50" charset="-128"/>
              <a:cs typeface="Segoe UI" panose="020B0502040204020203" pitchFamily="34" charset="0"/>
            </a:endParaRPr>
          </a:p>
          <a:p>
            <a:pPr marL="457200" indent="-457200">
              <a:lnSpc>
                <a:spcPct val="200000"/>
              </a:lnSpc>
              <a:buFont typeface="Wingdings" panose="05000000000000000000" pitchFamily="2" charset="2"/>
              <a:buChar char="l"/>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倫理的なコーチング行動は、</a:t>
            </a:r>
            <a:r>
              <a:rPr lang="ja-JP" altLang="en-US" sz="2800" dirty="0">
                <a:solidFill>
                  <a:srgbClr val="FFFF00"/>
                </a:solidFill>
                <a:latin typeface="Segoe UI" panose="020B0502040204020203" pitchFamily="34" charset="0"/>
                <a:ea typeface="メイリオ" panose="020B0604030504040204" pitchFamily="50" charset="-128"/>
                <a:cs typeface="Segoe UI" panose="020B0502040204020203" pitchFamily="34" charset="0"/>
              </a:rPr>
              <a:t>実践</a:t>
            </a: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を通じて学ぶ</a:t>
            </a:r>
          </a:p>
          <a:p>
            <a:pPr marL="457200" indent="-457200">
              <a:lnSpc>
                <a:spcPct val="200000"/>
              </a:lnSpc>
              <a:buFont typeface="Wingdings" panose="05000000000000000000" pitchFamily="2" charset="2"/>
              <a:buChar char="l"/>
              <a:defRPr/>
            </a:pPr>
            <a:r>
              <a:rPr lang="ja-JP" altLang="en-US" sz="2800" dirty="0">
                <a:solidFill>
                  <a:schemeClr val="bg1"/>
                </a:solidFill>
                <a:latin typeface="Segoe UI" panose="020B0502040204020203" pitchFamily="34" charset="0"/>
                <a:ea typeface="メイリオ" panose="020B0604030504040204" pitchFamily="50" charset="-128"/>
                <a:cs typeface="Segoe UI" panose="020B0502040204020203" pitchFamily="34" charset="0"/>
              </a:rPr>
              <a:t>暴力やハラスメントがあれば</a:t>
            </a:r>
            <a:r>
              <a:rPr lang="ja-JP" altLang="en-US" sz="2800" dirty="0">
                <a:solidFill>
                  <a:srgbClr val="FFFF00"/>
                </a:solidFill>
                <a:latin typeface="Segoe UI" panose="020B0502040204020203" pitchFamily="34" charset="0"/>
                <a:ea typeface="メイリオ" panose="020B0604030504040204" pitchFamily="50" charset="-128"/>
                <a:cs typeface="Segoe UI" panose="020B0502040204020203" pitchFamily="34" charset="0"/>
              </a:rPr>
              <a:t>見過ごしてはならない</a:t>
            </a:r>
          </a:p>
        </p:txBody>
      </p:sp>
      <p:pic>
        <p:nvPicPr>
          <p:cNvPr id="8" name="Picture 2" descr="ボクサーとセコンドのイラスト（女性）"/>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7876" y="3094927"/>
            <a:ext cx="1689554" cy="1693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7619477"/>
      </p:ext>
    </p:extLst>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メイリオとSegoe UI">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A50021"/>
        </a:solidFill>
        <a:ln w="9525">
          <a:noFill/>
          <a:round/>
          <a:headEnd/>
          <a:tailEnd/>
        </a:ln>
      </a:spPr>
      <a:bodyPr wrap="none" lIns="90000" tIns="46800" rIns="90000" bIns="46800" anchor="ctr"/>
      <a:lstStyle>
        <a:defPPr algn="ctr">
          <a:lnSpc>
            <a:spcPct val="150000"/>
          </a:lnSpc>
          <a:defRPr sz="4000" dirty="0" smtClean="0">
            <a:solidFill>
              <a:schemeClr val="bg1"/>
            </a:solidFill>
          </a:defRPr>
        </a:defPPr>
      </a:lstStyle>
    </a:sp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32942</TotalTime>
  <Words>2523</Words>
  <Application>Microsoft Office PowerPoint</Application>
  <PresentationFormat>画面に合わせる (4:3)</PresentationFormat>
  <Paragraphs>342</Paragraphs>
  <Slides>38</Slides>
  <Notes>32</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38</vt:i4>
      </vt:variant>
    </vt:vector>
  </HeadingPairs>
  <TitlesOfParts>
    <vt:vector size="47" baseType="lpstr">
      <vt:lpstr>HG丸ｺﾞｼｯｸM-PRO</vt:lpstr>
      <vt:lpstr>ＭＳ Ｐゴシック</vt:lpstr>
      <vt:lpstr>メイリオ</vt:lpstr>
      <vt:lpstr>Arial</vt:lpstr>
      <vt:lpstr>Comic Sans MS</vt:lpstr>
      <vt:lpstr>Segoe UI</vt:lpstr>
      <vt:lpstr>Times New Roman</vt:lpstr>
      <vt:lpstr>Wingdings</vt:lpstr>
      <vt:lpstr>標準デザイン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荒井弘和</dc:creator>
  <cp:lastModifiedBy>荒井弘和</cp:lastModifiedBy>
  <cp:revision>4648</cp:revision>
  <cp:lastPrinted>2021-03-02T05:42:14Z</cp:lastPrinted>
  <dcterms:created xsi:type="dcterms:W3CDTF">2010-02-16T04:46:54Z</dcterms:created>
  <dcterms:modified xsi:type="dcterms:W3CDTF">2021-08-10T03:23:30Z</dcterms:modified>
</cp:coreProperties>
</file>